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6797-D215-46C8-9FE1-459A6F7CCF43}" type="datetimeFigureOut">
              <a:rPr lang="en-US" smtClean="0"/>
              <a:pPr/>
              <a:t>7/6/2010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40C38-6D71-414C-91D1-0FCEBDBEB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699B-15C9-425E-8424-3A2A7D4E133A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C2AC-5E3F-4D2D-BEF4-CAC64F77C906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AFA6-41AD-4478-9A70-A295CAEF0AC4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CAD-47AC-47AF-8E8E-0FDD4FDBD312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09-0AD1-47A6-845B-637E0D52E568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B0D-7CF3-4C1C-8934-59418D063EC6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9994-23FD-4662-95EB-FF6B4EBFC3AD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7517-4E12-4237-9523-63A0C15677C9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800-D71A-4797-93EE-05510D83C01C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581F-6560-4AA9-87F7-59366C6B5F47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14F6-C9ED-4818-AEB5-883B7E30FC63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AF8D-0DD4-4937-B85E-71C98FCB8E12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0DE7-911F-46AD-A2B9-DDB14F8D1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02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Probabilistic Public Key Encryption with Equality Test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2362200"/>
            <a:ext cx="332995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Duncan S. Wong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Department of Computer Science</a:t>
            </a:r>
          </a:p>
          <a:p>
            <a:pPr algn="ctr"/>
            <a:r>
              <a:rPr lang="en-US" dirty="0" smtClean="0"/>
              <a:t>City University of Hong Kong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257800"/>
            <a:ext cx="592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work with </a:t>
            </a:r>
            <a:r>
              <a:rPr lang="en-US" dirty="0" err="1" smtClean="0"/>
              <a:t>Guomin</a:t>
            </a:r>
            <a:r>
              <a:rPr lang="en-US" dirty="0" smtClean="0"/>
              <a:t> Yang, </a:t>
            </a:r>
            <a:r>
              <a:rPr lang="en-US" dirty="0" err="1" smtClean="0"/>
              <a:t>Chik</a:t>
            </a:r>
            <a:r>
              <a:rPr lang="en-US" dirty="0" smtClean="0"/>
              <a:t> How Tan and </a:t>
            </a:r>
            <a:r>
              <a:rPr lang="en-US" dirty="0" err="1" smtClean="0"/>
              <a:t>Qiong</a:t>
            </a:r>
            <a:r>
              <a:rPr lang="en-US" dirty="0" smtClean="0"/>
              <a:t> Huang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2590800"/>
            <a:ext cx="38100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691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Security Level can our PKE-ET scheme achieve?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478438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After challenge phase, the adversary knows:</a:t>
            </a:r>
          </a:p>
          <a:p>
            <a:r>
              <a:rPr lang="en-US" dirty="0" smtClean="0"/>
              <a:t>public key: </a:t>
            </a:r>
            <a:r>
              <a:rPr lang="en-US" i="1" dirty="0" err="1" smtClean="0"/>
              <a:t>pk</a:t>
            </a:r>
            <a:endParaRPr lang="en-US" i="1" dirty="0" smtClean="0"/>
          </a:p>
          <a:p>
            <a:r>
              <a:rPr lang="en-US" dirty="0" smtClean="0"/>
              <a:t>challenge plaintexts: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challenge </a:t>
            </a:r>
            <a:r>
              <a:rPr lang="en-US" dirty="0" err="1" smtClean="0"/>
              <a:t>ciphertext</a:t>
            </a:r>
            <a:r>
              <a:rPr lang="en-US" dirty="0" smtClean="0"/>
              <a:t>: </a:t>
            </a:r>
            <a:r>
              <a:rPr lang="en-US" i="1" dirty="0" smtClean="0"/>
              <a:t>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8181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Duncan\AppData\Local\Microsoft\Windows\Temporary Internet Files\Content.IE5\1WFKFOH5\MC9003891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732434" cy="9208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0" y="2667000"/>
            <a:ext cx="2801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latin typeface="Lucida Calligraphy" pitchFamily="66" charset="0"/>
              </a:rPr>
              <a:t>A</a:t>
            </a:r>
            <a:r>
              <a:rPr lang="en-US" baseline="-25000" dirty="0" smtClean="0"/>
              <a:t>2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computes </a:t>
            </a:r>
            <a:r>
              <a:rPr lang="en-US" i="1" dirty="0" smtClean="0"/>
              <a:t>y</a:t>
            </a:r>
            <a:r>
              <a:rPr lang="en-US" dirty="0" smtClean="0"/>
              <a:t>’ = Enc(</a:t>
            </a:r>
            <a:r>
              <a:rPr lang="en-US" i="1" dirty="0" err="1" smtClean="0"/>
              <a:t>pk</a:t>
            </a:r>
            <a:r>
              <a:rPr lang="en-US" dirty="0" smtClean="0"/>
              <a:t>’,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returns </a:t>
            </a: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691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</a:t>
            </a:r>
            <a:r>
              <a:rPr lang="en-US" sz="2400" b="1" dirty="0" smtClean="0">
                <a:solidFill>
                  <a:srgbClr val="FF0000"/>
                </a:solidFill>
              </a:rPr>
              <a:t>Security Level </a:t>
            </a:r>
            <a:r>
              <a:rPr lang="en-US" sz="2400" b="1" dirty="0" smtClean="0"/>
              <a:t>can our PKE-ET scheme achieve?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8382000" cy="216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1295400"/>
            <a:ext cx="622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achieves </a:t>
            </a:r>
            <a:r>
              <a:rPr lang="en-US" b="1" dirty="0" smtClean="0">
                <a:solidFill>
                  <a:srgbClr val="0070C0"/>
                </a:solidFill>
              </a:rPr>
              <a:t>one-way under chosen </a:t>
            </a:r>
            <a:r>
              <a:rPr lang="en-US" b="1" dirty="0" err="1" smtClean="0">
                <a:solidFill>
                  <a:srgbClr val="0070C0"/>
                </a:solidFill>
              </a:rPr>
              <a:t>ciphertext</a:t>
            </a:r>
            <a:r>
              <a:rPr lang="en-US" b="1" dirty="0" smtClean="0">
                <a:solidFill>
                  <a:srgbClr val="0070C0"/>
                </a:solidFill>
              </a:rPr>
              <a:t> attack (OW-CCA2)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102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OW-ATK: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691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Security Level can our PKE-ET scheme achieve?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37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OW-CCA2 security in the random oracle model under the CDH assumption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3110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Proof Idea: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Game 1: the original scheme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971800"/>
            <a:ext cx="480772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) :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r</a:t>
            </a:r>
            <a:r>
              <a:rPr lang="en-US" dirty="0" smtClean="0"/>
              <a:t>,  </a:t>
            </a:r>
            <a:r>
              <a:rPr lang="en-US" i="1" dirty="0" smtClean="0"/>
              <a:t>V </a:t>
            </a:r>
            <a:r>
              <a:rPr lang="en-US" dirty="0" smtClean="0"/>
              <a:t>=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r</a:t>
            </a:r>
            <a:r>
              <a:rPr lang="en-US" dirty="0" smtClean="0"/>
              <a:t>,  </a:t>
            </a:r>
            <a:r>
              <a:rPr lang="en-US" i="1" dirty="0" smtClean="0"/>
              <a:t>W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30000" dirty="0" smtClean="0"/>
              <a:t>r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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latin typeface="Symbol" pitchFamily="18" charset="2"/>
                <a:sym typeface="Symbol"/>
              </a:rPr>
              <a:t>||</a:t>
            </a:r>
            <a:r>
              <a:rPr lang="en-US" i="1" dirty="0" smtClean="0">
                <a:sym typeface="Symbol"/>
              </a:rPr>
              <a:t>r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9599" y="3581400"/>
            <a:ext cx="787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Game 2: Replace</a:t>
            </a:r>
            <a:r>
              <a:rPr lang="en-US" i="1" dirty="0" smtClean="0"/>
              <a:t> H</a:t>
            </a:r>
            <a:r>
              <a:rPr lang="en-US" dirty="0" smtClean="0"/>
              <a:t>(</a:t>
            </a:r>
            <a:r>
              <a:rPr lang="en-US" i="1" dirty="0" smtClean="0"/>
              <a:t>U*</a:t>
            </a:r>
            <a:r>
              <a:rPr lang="en-US" dirty="0" smtClean="0"/>
              <a:t>, </a:t>
            </a:r>
            <a:r>
              <a:rPr lang="en-US" i="1" dirty="0" smtClean="0"/>
              <a:t>V*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30000" dirty="0" smtClean="0"/>
              <a:t>r*</a:t>
            </a:r>
            <a:r>
              <a:rPr lang="en-US" dirty="0" smtClean="0"/>
              <a:t>) of the challenge </a:t>
            </a:r>
            <a:r>
              <a:rPr lang="en-US" dirty="0" err="1" smtClean="0"/>
              <a:t>ciphertext</a:t>
            </a:r>
            <a:r>
              <a:rPr lang="en-US" dirty="0" smtClean="0"/>
              <a:t> with a random string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4038600"/>
            <a:ext cx="46650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m*</a:t>
            </a:r>
            <a:r>
              <a:rPr lang="en-US" dirty="0" smtClean="0"/>
              <a:t>) : </a:t>
            </a:r>
            <a:r>
              <a:rPr lang="en-US" i="1" dirty="0" smtClean="0"/>
              <a:t>U*</a:t>
            </a:r>
            <a:r>
              <a:rPr lang="en-US" dirty="0" smtClean="0"/>
              <a:t> = 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r</a:t>
            </a:r>
            <a:r>
              <a:rPr lang="en-US" i="1" baseline="30000" dirty="0" smtClean="0"/>
              <a:t>*</a:t>
            </a:r>
            <a:r>
              <a:rPr lang="en-US" dirty="0" smtClean="0"/>
              <a:t>,  </a:t>
            </a:r>
            <a:r>
              <a:rPr lang="en-US" i="1" dirty="0" smtClean="0"/>
              <a:t>V* </a:t>
            </a:r>
            <a:r>
              <a:rPr lang="en-US" dirty="0" smtClean="0"/>
              <a:t>=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r</a:t>
            </a:r>
            <a:r>
              <a:rPr lang="en-US" i="1" baseline="30000" dirty="0" smtClean="0"/>
              <a:t>*</a:t>
            </a:r>
            <a:r>
              <a:rPr lang="en-US" dirty="0" smtClean="0"/>
              <a:t>, </a:t>
            </a:r>
            <a:r>
              <a:rPr lang="en-US" i="1" dirty="0" smtClean="0"/>
              <a:t>W*</a:t>
            </a:r>
            <a:r>
              <a:rPr lang="en-US" dirty="0" smtClean="0"/>
              <a:t> = </a:t>
            </a:r>
            <a:r>
              <a:rPr lang="en-US" i="1" dirty="0" smtClean="0"/>
              <a:t>R*</a:t>
            </a:r>
            <a:r>
              <a:rPr lang="en-US" dirty="0" smtClean="0">
                <a:sym typeface="Symbol"/>
              </a:rPr>
              <a:t> 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latin typeface="Symbol" pitchFamily="18" charset="2"/>
                <a:sym typeface="Symbol"/>
              </a:rPr>
              <a:t>||</a:t>
            </a:r>
            <a:r>
              <a:rPr lang="en-US" i="1" dirty="0" smtClean="0">
                <a:sym typeface="Symbol"/>
              </a:rPr>
              <a:t>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Game 1 and Game 2 are indistinguishable under the CDH assumption.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The adversary only has a negligible probability to win in Game 2 under the CDH assumption.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1752600"/>
            <a:ext cx="4953000" cy="3505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4251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Extension: a non-pairing variant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In the PKE-ET, pairing is used in </a:t>
            </a:r>
            <a:r>
              <a:rPr lang="en-US" b="1" dirty="0" smtClean="0"/>
              <a:t>Test</a:t>
            </a:r>
            <a:r>
              <a:rPr lang="en-US" dirty="0" smtClean="0"/>
              <a:t> only.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If we remove </a:t>
            </a:r>
            <a:r>
              <a:rPr lang="en-US" b="1" dirty="0" smtClean="0"/>
              <a:t>Test</a:t>
            </a:r>
            <a:r>
              <a:rPr lang="en-US" dirty="0" smtClean="0"/>
              <a:t>, the scheme is a conventional PKE.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828800"/>
            <a:ext cx="457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dirty="0" err="1" smtClean="0"/>
              <a:t>KeyGen</a:t>
            </a:r>
            <a:r>
              <a:rPr lang="en-US" dirty="0" smtClean="0"/>
              <a:t>(1</a:t>
            </a:r>
            <a:r>
              <a:rPr lang="en-US" baseline="30000" dirty="0" smtClean="0"/>
              <a:t>k</a:t>
            </a:r>
            <a:r>
              <a:rPr lang="en-US" dirty="0" smtClean="0"/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err="1" smtClean="0"/>
              <a:t>sk</a:t>
            </a:r>
            <a:r>
              <a:rPr lang="en-US" sz="1600" dirty="0" smtClean="0"/>
              <a:t> = </a:t>
            </a:r>
            <a:r>
              <a:rPr lang="en-US" sz="1600" i="1" dirty="0" smtClean="0"/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i="1" baseline="-25000" dirty="0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err="1" smtClean="0">
                <a:sym typeface="Symbol"/>
              </a:rPr>
              <a:t>pk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smtClean="0">
                <a:sym typeface="Symbol"/>
              </a:rPr>
              <a:t>y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g</a:t>
            </a:r>
            <a:r>
              <a:rPr lang="en-US" sz="1600" i="1" baseline="30000" dirty="0" err="1" smtClean="0">
                <a:sym typeface="Symbol"/>
              </a:rPr>
              <a:t>x</a:t>
            </a:r>
            <a:endParaRPr lang="en-US" sz="1600" i="1" baseline="30000" dirty="0" smtClean="0">
              <a:sym typeface="Symbol"/>
            </a:endParaRPr>
          </a:p>
          <a:p>
            <a:pPr marL="231775" indent="-231775"/>
            <a:endParaRPr lang="en-US" sz="1600" dirty="0" smtClean="0">
              <a:sym typeface="Symbol"/>
            </a:endParaRPr>
          </a:p>
          <a:p>
            <a:pPr marL="231775" indent="-231775"/>
            <a:r>
              <a:rPr lang="en-US" dirty="0" smtClean="0">
                <a:sym typeface="Symbol"/>
              </a:rPr>
              <a:t>Enc(</a:t>
            </a:r>
            <a:r>
              <a:rPr lang="en-US" i="1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i="1" baseline="-25000" dirty="0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smtClean="0"/>
              <a:t>Compute </a:t>
            </a:r>
            <a:r>
              <a:rPr lang="en-US" sz="1600" i="1" dirty="0" smtClean="0"/>
              <a:t>U</a:t>
            </a:r>
            <a:r>
              <a:rPr lang="en-US" sz="1600" dirty="0" smtClean="0"/>
              <a:t> = </a:t>
            </a:r>
            <a:r>
              <a:rPr lang="en-US" sz="1600" i="1" dirty="0" err="1" smtClean="0"/>
              <a:t>g</a:t>
            </a:r>
            <a:r>
              <a:rPr lang="en-US" sz="1600" i="1" baseline="30000" dirty="0" err="1" smtClean="0"/>
              <a:t>r</a:t>
            </a:r>
            <a:r>
              <a:rPr lang="en-US" sz="1600" dirty="0" smtClean="0"/>
              <a:t>,  </a:t>
            </a:r>
            <a:r>
              <a:rPr lang="en-US" sz="1600" i="1" dirty="0" smtClean="0"/>
              <a:t>V</a:t>
            </a:r>
            <a:r>
              <a:rPr lang="en-US" sz="1600" dirty="0" smtClean="0"/>
              <a:t> = </a:t>
            </a:r>
            <a:r>
              <a:rPr lang="en-US" sz="1600" i="1" dirty="0" err="1" smtClean="0"/>
              <a:t>m</a:t>
            </a:r>
            <a:r>
              <a:rPr lang="en-US" sz="1600" i="1" baseline="30000" dirty="0" err="1" smtClean="0"/>
              <a:t>r</a:t>
            </a:r>
            <a:r>
              <a:rPr lang="en-US" sz="1600" dirty="0" smtClean="0"/>
              <a:t>,  </a:t>
            </a:r>
            <a:r>
              <a:rPr lang="en-US" sz="1600" i="1" dirty="0" smtClean="0"/>
              <a:t>W</a:t>
            </a:r>
            <a:r>
              <a:rPr lang="en-US" sz="1600" dirty="0" smtClean="0"/>
              <a:t> = </a:t>
            </a:r>
            <a:r>
              <a:rPr lang="en-US" sz="1600" i="1" dirty="0" smtClean="0"/>
              <a:t>H</a:t>
            </a:r>
            <a:r>
              <a:rPr lang="en-US" sz="1600" dirty="0" smtClean="0"/>
              <a:t>(</a:t>
            </a:r>
            <a:r>
              <a:rPr lang="en-US" sz="1600" i="1" dirty="0" smtClean="0"/>
              <a:t>U, V, y</a:t>
            </a:r>
            <a:r>
              <a:rPr lang="en-US" sz="1600" i="1" baseline="30000" dirty="0" smtClean="0"/>
              <a:t>r</a:t>
            </a:r>
            <a:r>
              <a:rPr lang="en-US" sz="1600" dirty="0" smtClean="0"/>
              <a:t>)</a:t>
            </a:r>
            <a:r>
              <a:rPr lang="en-US" sz="1600" dirty="0" smtClean="0">
                <a:sym typeface="Symbol"/>
              </a:rPr>
              <a:t></a:t>
            </a:r>
            <a:r>
              <a:rPr lang="en-US" sz="1600" i="1" dirty="0" smtClean="0">
                <a:sym typeface="Symbol"/>
              </a:rPr>
              <a:t>m</a:t>
            </a:r>
            <a:r>
              <a:rPr lang="en-US" sz="1600" dirty="0" smtClean="0">
                <a:latin typeface="Symbol" pitchFamily="18" charset="2"/>
                <a:sym typeface="Symbol"/>
              </a:rPr>
              <a:t>||</a:t>
            </a:r>
            <a:r>
              <a:rPr lang="en-US" sz="1600" i="1" dirty="0" smtClean="0">
                <a:sym typeface="Symbol"/>
              </a:rPr>
              <a:t>r</a:t>
            </a:r>
            <a:endParaRPr lang="en-US" sz="1600" i="1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smtClean="0"/>
              <a:t>C</a:t>
            </a:r>
            <a:r>
              <a:rPr lang="en-US" sz="1600" dirty="0" smtClean="0"/>
              <a:t> := (</a:t>
            </a:r>
            <a:r>
              <a:rPr lang="en-US" sz="1600" i="1" dirty="0" smtClean="0"/>
              <a:t>U, V, W</a:t>
            </a:r>
            <a:r>
              <a:rPr lang="en-US" sz="1600" dirty="0" smtClean="0"/>
              <a:t>)</a:t>
            </a:r>
          </a:p>
          <a:p>
            <a:pPr marL="231775" indent="-231775"/>
            <a:endParaRPr lang="en-US" sz="1600" dirty="0" smtClean="0"/>
          </a:p>
          <a:p>
            <a:pPr marL="231775" indent="-231775"/>
            <a:r>
              <a:rPr lang="en-US" dirty="0" smtClean="0"/>
              <a:t>Dec(</a:t>
            </a:r>
            <a:r>
              <a:rPr lang="en-US" i="1" dirty="0" err="1" smtClean="0"/>
              <a:t>sk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smtClean="0"/>
              <a:t>m</a:t>
            </a:r>
            <a:r>
              <a:rPr lang="en-US" sz="1600" dirty="0" smtClean="0">
                <a:latin typeface="Symbol" pitchFamily="18" charset="2"/>
              </a:rPr>
              <a:t>||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 </a:t>
            </a:r>
            <a:r>
              <a:rPr lang="en-US" sz="1600" i="1" dirty="0" smtClean="0">
                <a:sym typeface="Symbol"/>
              </a:rPr>
              <a:t>W</a:t>
            </a:r>
            <a:r>
              <a:rPr lang="en-US" sz="1600" dirty="0" smtClean="0">
                <a:sym typeface="Symbol"/>
              </a:rPr>
              <a:t></a:t>
            </a:r>
            <a:r>
              <a:rPr lang="en-US" sz="1600" i="1" dirty="0" smtClean="0">
                <a:sym typeface="Symbol"/>
              </a:rPr>
              <a:t>H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 smtClean="0">
                <a:sym typeface="Symbol"/>
              </a:rPr>
              <a:t>U, V, </a:t>
            </a:r>
            <a:r>
              <a:rPr lang="en-US" sz="1600" i="1" dirty="0" err="1" smtClean="0">
                <a:sym typeface="Symbol"/>
              </a:rPr>
              <a:t>U</a:t>
            </a:r>
            <a:r>
              <a:rPr lang="en-US" sz="1600" i="1" baseline="30000" dirty="0" err="1" smtClean="0">
                <a:sym typeface="Symbol"/>
              </a:rPr>
              <a:t>x</a:t>
            </a:r>
            <a:r>
              <a:rPr lang="en-US" sz="1600" dirty="0" smtClean="0">
                <a:sym typeface="Symbol"/>
              </a:rPr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smtClean="0">
                <a:sym typeface="Symbol"/>
              </a:rPr>
              <a:t>Verify  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i="1" baseline="-25000" dirty="0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  </a:t>
            </a:r>
            <a:r>
              <a:rPr lang="en-US" sz="1600" i="1" dirty="0" smtClean="0">
                <a:sym typeface="Symbol"/>
              </a:rPr>
              <a:t>m</a:t>
            </a:r>
            <a:r>
              <a:rPr lang="en-US" sz="1600" dirty="0" smtClean="0">
                <a:sym typeface="Symbol"/>
              </a:rPr>
              <a:t> 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\{1} </a:t>
            </a:r>
            <a:r>
              <a:rPr lang="en-US" sz="1600" dirty="0" smtClean="0">
                <a:sym typeface="Symbol"/>
              </a:rPr>
              <a:t> </a:t>
            </a:r>
            <a:r>
              <a:rPr lang="en-US" sz="1600" i="1" dirty="0" smtClean="0">
                <a:sym typeface="Symbol"/>
              </a:rPr>
              <a:t>U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g</a:t>
            </a:r>
            <a:r>
              <a:rPr lang="en-US" sz="1600" i="1" baseline="30000" dirty="0" err="1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 </a:t>
            </a:r>
            <a:r>
              <a:rPr lang="en-US" sz="1600" i="1" dirty="0" smtClean="0">
                <a:sym typeface="Symbol"/>
              </a:rPr>
              <a:t>V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m</a:t>
            </a:r>
            <a:r>
              <a:rPr lang="en-US" sz="1600" i="1" baseline="30000" dirty="0" err="1" smtClean="0">
                <a:sym typeface="Symbol"/>
              </a:rPr>
              <a:t>r</a:t>
            </a:r>
            <a:endParaRPr lang="en-US" sz="1600" i="1" baseline="30000" dirty="0" smtClean="0">
              <a:sym typeface="Symbol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smtClean="0"/>
              <a:t>If true, return </a:t>
            </a:r>
            <a:r>
              <a:rPr lang="en-US" sz="1600" i="1" dirty="0" smtClean="0"/>
              <a:t>m</a:t>
            </a:r>
            <a:r>
              <a:rPr lang="en-US" sz="1600" dirty="0" smtClean="0"/>
              <a:t>, else return </a:t>
            </a:r>
            <a:r>
              <a:rPr lang="en-US" sz="1600" dirty="0" smtClean="0">
                <a:sym typeface="Symbol"/>
              </a:rPr>
              <a:t>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6019800"/>
            <a:ext cx="770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Observation:</a:t>
            </a:r>
            <a:r>
              <a:rPr lang="en-US" dirty="0" smtClean="0"/>
              <a:t> in </a:t>
            </a:r>
            <a:r>
              <a:rPr lang="en-US" dirty="0" smtClean="0"/>
              <a:t>a non-bilinear group, </a:t>
            </a:r>
            <a:r>
              <a:rPr lang="en-US" dirty="0" smtClean="0"/>
              <a:t>this </a:t>
            </a:r>
            <a:r>
              <a:rPr lang="en-US" dirty="0" smtClean="0"/>
              <a:t>PKE </a:t>
            </a:r>
            <a:r>
              <a:rPr lang="en-US" dirty="0" smtClean="0"/>
              <a:t>achieves </a:t>
            </a:r>
            <a:r>
              <a:rPr lang="en-US" dirty="0" smtClean="0"/>
              <a:t>a higher security </a:t>
            </a:r>
            <a:r>
              <a:rPr lang="en-US" dirty="0" smtClean="0"/>
              <a:t>level.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The PKE can be implemented using a non-bilinear group. So we have more curves to choose from during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1676400"/>
            <a:ext cx="68580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4251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Extension: a non-pairing variant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418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Bad News:</a:t>
            </a:r>
            <a:r>
              <a:rPr lang="en-US" dirty="0" smtClean="0"/>
              <a:t> still cannot achieve IND-ATK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828800"/>
            <a:ext cx="5901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i="1" dirty="0" smtClean="0">
                <a:latin typeface="Lucida Calligraphy" pitchFamily="66" charset="0"/>
              </a:rPr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chooses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i="1" baseline="30000" dirty="0" smtClean="0"/>
              <a:t>r</a:t>
            </a:r>
            <a:r>
              <a:rPr lang="en-US" sz="1600" baseline="16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i="1" baseline="30000" dirty="0" smtClean="0"/>
              <a:t>r</a:t>
            </a:r>
            <a:r>
              <a:rPr lang="en-US" sz="1600" baseline="16000" dirty="0" smtClean="0"/>
              <a:t>1</a:t>
            </a:r>
            <a:r>
              <a:rPr lang="en-US" dirty="0" smtClean="0"/>
              <a:t> where 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challenge stage: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{0,1}, </a:t>
            </a:r>
            <a:r>
              <a:rPr lang="en-US" dirty="0" smtClean="0"/>
              <a:t>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b</a:t>
            </a:r>
            <a:r>
              <a:rPr lang="en-US" dirty="0" smtClean="0"/>
              <a:t>) = (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b</a:t>
            </a:r>
            <a:r>
              <a:rPr lang="en-US" i="1" baseline="30000" dirty="0" err="1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i="1" dirty="0" smtClean="0">
                <a:latin typeface="Lucida Calligraphy" pitchFamily="66" charset="0"/>
              </a:rPr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returns 0 if 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smtClean="0"/>
              <a:t>U</a:t>
            </a:r>
            <a:r>
              <a:rPr lang="en-US" i="1" baseline="30000" dirty="0" smtClean="0"/>
              <a:t>r</a:t>
            </a:r>
            <a:r>
              <a:rPr lang="en-US" sz="1600" baseline="16000" dirty="0" smtClean="0"/>
              <a:t>0</a:t>
            </a:r>
            <a:r>
              <a:rPr lang="en-US" dirty="0" smtClean="0"/>
              <a:t>; otherwise, returns 1.</a:t>
            </a:r>
            <a:endParaRPr lang="en-US" dirty="0"/>
          </a:p>
        </p:txBody>
      </p:sp>
      <p:pic>
        <p:nvPicPr>
          <p:cNvPr id="6" name="Picture 2" descr="C:\Users\Duncan\AppData\Local\Microsoft\Windows\Temporary Internet Files\Content.IE5\1WFKFOH5\MC9003891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34" cy="9208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36576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Good News:</a:t>
            </a:r>
            <a:r>
              <a:rPr lang="en-US" dirty="0" smtClean="0"/>
              <a:t> can achieve something stronger than OW-CCA2</a:t>
            </a:r>
          </a:p>
          <a:p>
            <a:pPr marL="234950" indent="-234950">
              <a:buFont typeface="Arial" pitchFamily="34" charset="0"/>
              <a:buChar char="•"/>
            </a:pPr>
            <a:endParaRPr lang="en-US" dirty="0" smtClean="0"/>
          </a:p>
          <a:p>
            <a:pPr marL="234950" indent="-234950">
              <a:buFont typeface="Arial" pitchFamily="34" charset="0"/>
              <a:buChar char="•"/>
            </a:pPr>
            <a:endParaRPr lang="en-US" dirty="0" smtClean="0"/>
          </a:p>
          <a:p>
            <a:pPr marL="234950" indent="-234950"/>
            <a:r>
              <a:rPr lang="en-US" b="1" dirty="0" smtClean="0">
                <a:solidFill>
                  <a:srgbClr val="0070C0"/>
                </a:solidFill>
              </a:rPr>
              <a:t>	W-IND-ATK where the adversary cannot select challenge plaintexts but the adversary is given the challenge plaintexts.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1612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W-IND-ATK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29491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" y="4572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In the random oracle model, the PKE in a non-bilinear group is W-IND-CCA2 secure under the DDH assumption.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17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Work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Standard model construction</a:t>
            </a:r>
          </a:p>
          <a:p>
            <a:pPr marL="234950" indent="-234950">
              <a:buFont typeface="Arial" pitchFamily="34" charset="0"/>
              <a:buChar char="•"/>
            </a:pPr>
            <a:endParaRPr lang="en-US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Achieving IND-CCA2 for </a:t>
            </a:r>
            <a:r>
              <a:rPr lang="en-US" b="1" dirty="0" smtClean="0"/>
              <a:t>Test</a:t>
            </a:r>
            <a:r>
              <a:rPr lang="en-US" dirty="0" smtClean="0"/>
              <a:t>-removed </a:t>
            </a:r>
            <a:r>
              <a:rPr lang="en-US" dirty="0" smtClean="0"/>
              <a:t>version</a:t>
            </a:r>
          </a:p>
          <a:p>
            <a:pPr marL="234950" indent="-234950">
              <a:buFont typeface="Arial" pitchFamily="34" charset="0"/>
              <a:buChar char="•"/>
            </a:pPr>
            <a:endParaRPr lang="en-US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Question:</a:t>
            </a:r>
            <a:r>
              <a:rPr lang="en-US" dirty="0" smtClean="0"/>
              <a:t> is there any application for the property that the same scheme is PKE-ET </a:t>
            </a:r>
            <a:r>
              <a:rPr lang="en-US" dirty="0" smtClean="0"/>
              <a:t>on bilinear group while being a </a:t>
            </a:r>
            <a:r>
              <a:rPr lang="en-US" dirty="0" smtClean="0"/>
              <a:t>PKE on non-bilinear group?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3999" y="1981200"/>
            <a:ext cx="525900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Q&amp;A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More details can be </a:t>
            </a:r>
            <a:r>
              <a:rPr lang="en-US" smtClean="0"/>
              <a:t>found in </a:t>
            </a:r>
            <a:r>
              <a:rPr lang="en-US" dirty="0" smtClean="0"/>
              <a:t>the Proc. of CT-RSA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59304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What is </a:t>
            </a:r>
            <a:r>
              <a:rPr lang="en-US" sz="2000" b="1" dirty="0" smtClean="0">
                <a:solidFill>
                  <a:srgbClr val="0070C0"/>
                </a:solidFill>
              </a:rPr>
              <a:t>PKE with Equality Test</a:t>
            </a:r>
            <a:r>
              <a:rPr lang="en-US" sz="2000" dirty="0" smtClean="0"/>
              <a:t>?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Is it related to </a:t>
            </a:r>
            <a:r>
              <a:rPr lang="en-US" sz="2000" i="1" dirty="0" smtClean="0"/>
              <a:t>PKE with Keyword Search </a:t>
            </a:r>
            <a:r>
              <a:rPr lang="en-US" sz="2000" dirty="0" smtClean="0"/>
              <a:t>or </a:t>
            </a:r>
            <a:r>
              <a:rPr lang="en-US" sz="2000" i="1" dirty="0" smtClean="0"/>
              <a:t>Deterministic PKE</a:t>
            </a:r>
            <a:r>
              <a:rPr lang="en-US" sz="2000" dirty="0" smtClean="0"/>
              <a:t>?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Applications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Our</a:t>
            </a:r>
            <a:r>
              <a:rPr lang="en-US" sz="2000" b="1" dirty="0" smtClean="0"/>
              <a:t> </a:t>
            </a:r>
            <a:r>
              <a:rPr lang="en-US" sz="2000" dirty="0" smtClean="0"/>
              <a:t>construction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What security level can it achieve?</a:t>
            </a:r>
          </a:p>
          <a:p>
            <a:pPr marL="688975" lvl="1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Impossibility of achieving IND-ATK (e.g. IND-CPA or IND-CCA1/2)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Extension:  a </a:t>
            </a:r>
            <a:r>
              <a:rPr lang="en-US" sz="2000" b="1" dirty="0" smtClean="0">
                <a:solidFill>
                  <a:srgbClr val="0070C0"/>
                </a:solidFill>
              </a:rPr>
              <a:t>non-pairing</a:t>
            </a:r>
            <a:r>
              <a:rPr lang="en-US" sz="2000" dirty="0" smtClean="0"/>
              <a:t> variant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000" dirty="0" smtClean="0"/>
              <a:t>W-IND-CCA2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Outline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181600" y="4267200"/>
            <a:ext cx="34290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531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is </a:t>
            </a:r>
            <a:r>
              <a:rPr lang="en-US" sz="2400" b="1" dirty="0" smtClean="0">
                <a:solidFill>
                  <a:srgbClr val="0070C0"/>
                </a:solidFill>
              </a:rPr>
              <a:t>PKE with Equality Test (PKE-ET)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1905000"/>
            <a:ext cx="1447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54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246312" y="1715294"/>
            <a:ext cx="38338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200" y="190500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121920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1905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1752600" y="4419600"/>
            <a:ext cx="1447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95400" y="464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246312" y="4229894"/>
            <a:ext cx="38338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00400" y="464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" y="441960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373380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pk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44196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1027" name="Picture 3" descr="C:\Users\Duncan\AppData\Local\Microsoft\Windows\Temporary Internet Files\Content.IE5\1WFKFOH5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672994" cy="1447800"/>
          </a:xfrm>
          <a:prstGeom prst="rect">
            <a:avLst/>
          </a:prstGeom>
          <a:noFill/>
        </p:spPr>
      </p:pic>
      <p:cxnSp>
        <p:nvCxnSpPr>
          <p:cNvPr id="34" name="Straight Arrow Connector 33"/>
          <p:cNvCxnSpPr>
            <a:stCxn id="21" idx="3"/>
          </p:cNvCxnSpPr>
          <p:nvPr/>
        </p:nvCxnSpPr>
        <p:spPr>
          <a:xfrm>
            <a:off x="4041038" y="2089666"/>
            <a:ext cx="1445362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3"/>
          </p:cNvCxnSpPr>
          <p:nvPr/>
        </p:nvCxnSpPr>
        <p:spPr>
          <a:xfrm flipV="1">
            <a:off x="4041038" y="3124200"/>
            <a:ext cx="1597762" cy="148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3200" y="236220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=?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6172200" y="5105400"/>
            <a:ext cx="6096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10200" y="4648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5410200" y="5638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6" name="Straight Arrow Connector 45"/>
          <p:cNvCxnSpPr>
            <a:stCxn id="42" idx="3"/>
          </p:cNvCxnSpPr>
          <p:nvPr/>
        </p:nvCxnSpPr>
        <p:spPr>
          <a:xfrm>
            <a:off x="5793638" y="4832866"/>
            <a:ext cx="378562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3"/>
          </p:cNvCxnSpPr>
          <p:nvPr/>
        </p:nvCxnSpPr>
        <p:spPr>
          <a:xfrm flipV="1">
            <a:off x="5793638" y="5562600"/>
            <a:ext cx="378562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3"/>
          </p:cNvCxnSpPr>
          <p:nvPr/>
        </p:nvCxnSpPr>
        <p:spPr>
          <a:xfrm>
            <a:off x="6781800" y="5334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162800" y="5105400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M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0" grpId="0"/>
      <p:bldP spid="41" grpId="0" animBg="1"/>
      <p:bldP spid="42" grpId="0"/>
      <p:bldP spid="43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531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is </a:t>
            </a:r>
            <a:r>
              <a:rPr lang="en-US" sz="2400" b="1" dirty="0" smtClean="0">
                <a:solidFill>
                  <a:srgbClr val="0070C0"/>
                </a:solidFill>
              </a:rPr>
              <a:t>PKE with Equality Test (PKE-ET)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2273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Perfect Consistency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58140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Soundness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76400"/>
            <a:ext cx="715612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every </a:t>
            </a:r>
            <a:r>
              <a:rPr lang="en-US" i="1" dirty="0" smtClean="0"/>
              <a:t>M</a:t>
            </a:r>
            <a:r>
              <a:rPr lang="en-US" dirty="0" smtClean="0"/>
              <a:t> in plaintext space </a:t>
            </a:r>
            <a:r>
              <a:rPr lang="en-US" dirty="0" err="1" smtClean="0"/>
              <a:t>PtSp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),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692150" algn="l"/>
              </a:tabLst>
            </a:pPr>
            <a:r>
              <a:rPr lang="en-US" b="1" dirty="0" smtClean="0"/>
              <a:t>	</a:t>
            </a:r>
            <a:r>
              <a:rPr lang="en-US" dirty="0" smtClean="0"/>
              <a:t>Pr[ </a:t>
            </a: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) = 1 ] = 1</a:t>
            </a:r>
          </a:p>
          <a:p>
            <a:r>
              <a:rPr lang="en-US" dirty="0" smtClean="0"/>
              <a:t>if (</a:t>
            </a:r>
            <a:r>
              <a:rPr lang="en-US" i="1" dirty="0" smtClean="0"/>
              <a:t>pk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sk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(1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), </a:t>
            </a:r>
            <a:r>
              <a:rPr lang="en-US" dirty="0" smtClean="0"/>
              <a:t>(</a:t>
            </a:r>
            <a:r>
              <a:rPr lang="en-US" i="1" dirty="0" smtClean="0"/>
              <a:t>pk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sk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(1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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pk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 and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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pk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038600"/>
            <a:ext cx="649267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any PPT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692150" algn="l"/>
              </a:tabLst>
            </a:pPr>
            <a:r>
              <a:rPr lang="en-US" b="1" dirty="0" smtClean="0"/>
              <a:t>	</a:t>
            </a:r>
            <a:r>
              <a:rPr lang="en-US" dirty="0" smtClean="0"/>
              <a:t>Pr[ </a:t>
            </a: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) = 1 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>
                <a:sym typeface="Symbol"/>
              </a:rPr>
              <a:t>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 </a:t>
            </a:r>
            <a:r>
              <a:rPr lang="en-US" i="1" dirty="0" smtClean="0">
                <a:sym typeface="Symbol"/>
              </a:rPr>
              <a:t>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  </a:t>
            </a:r>
            <a:r>
              <a:rPr lang="en-US" i="1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 </a:t>
            </a:r>
            <a:r>
              <a:rPr lang="en-US" i="1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 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 (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r>
              <a:rPr lang="en-US" dirty="0" smtClean="0"/>
              <a:t>where 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/>
              <a:t>sk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sk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(1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sk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sk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611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 </a:t>
            </a:r>
            <a:r>
              <a:rPr lang="en-US" sz="2400" b="1" dirty="0" smtClean="0">
                <a:solidFill>
                  <a:srgbClr val="0070C0"/>
                </a:solidFill>
              </a:rPr>
              <a:t>PKE-ET</a:t>
            </a:r>
            <a:r>
              <a:rPr lang="en-US" sz="2400" b="1" dirty="0" smtClean="0"/>
              <a:t> related to </a:t>
            </a:r>
            <a:r>
              <a:rPr lang="en-US" sz="2400" b="1" dirty="0" smtClean="0">
                <a:solidFill>
                  <a:srgbClr val="0070C0"/>
                </a:solidFill>
              </a:rPr>
              <a:t>PKE with Keyword Search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56820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PKE with Keyword Search (PKES)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i="1" dirty="0" smtClean="0"/>
              <a:t>w </a:t>
            </a:r>
            <a:r>
              <a:rPr lang="en-US" dirty="0" smtClean="0"/>
              <a:t> : keyword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i="1" dirty="0" smtClean="0"/>
              <a:t>C</a:t>
            </a:r>
            <a:r>
              <a:rPr lang="en-US" dirty="0" smtClean="0"/>
              <a:t> = 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b="1" i="1" dirty="0" smtClean="0"/>
              <a:t>T</a:t>
            </a:r>
            <a:r>
              <a:rPr lang="en-US" b="1" i="1" baseline="-25000" dirty="0" smtClean="0"/>
              <a:t>W</a:t>
            </a:r>
            <a:r>
              <a:rPr lang="en-US" dirty="0" smtClean="0"/>
              <a:t> = Trapdoor(</a:t>
            </a:r>
            <a:r>
              <a:rPr lang="en-US" i="1" dirty="0" err="1" smtClean="0"/>
              <a:t>sk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W</a:t>
            </a:r>
            <a:r>
              <a:rPr lang="en-US" dirty="0" smtClean="0"/>
              <a:t>) = 1 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is an encryption of </a:t>
            </a:r>
            <a:r>
              <a:rPr lang="en-US" i="1" dirty="0" smtClean="0"/>
              <a:t>w</a:t>
            </a:r>
            <a:r>
              <a:rPr lang="en-US" dirty="0" smtClean="0"/>
              <a:t> under </a:t>
            </a:r>
            <a:r>
              <a:rPr lang="en-US" i="1" dirty="0" err="1" smtClean="0"/>
              <a:t>pk</a:t>
            </a:r>
            <a:endParaRPr lang="en-US" dirty="0" smtClean="0"/>
          </a:p>
          <a:p>
            <a:pPr marL="234950" indent="-234950">
              <a:buFont typeface="Arial" pitchFamily="34" charset="0"/>
              <a:buChar char="•"/>
            </a:pPr>
            <a:endParaRPr lang="en-US" i="1" dirty="0"/>
          </a:p>
          <a:p>
            <a:pPr marL="234950" indent="-234950"/>
            <a:r>
              <a:rPr lang="en-US" u="sng" dirty="0" smtClean="0"/>
              <a:t>Equality Test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W</a:t>
            </a:r>
            <a:r>
              <a:rPr lang="en-US" dirty="0" smtClean="0"/>
              <a:t>) = 1  &amp;  </a:t>
            </a:r>
            <a:r>
              <a:rPr lang="en-US" b="1" dirty="0" smtClean="0"/>
              <a:t>Test</a:t>
            </a:r>
            <a:r>
              <a:rPr lang="en-US" dirty="0" smtClean="0"/>
              <a:t>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W</a:t>
            </a:r>
            <a:r>
              <a:rPr lang="en-US" dirty="0" smtClean="0"/>
              <a:t>) = 1</a:t>
            </a:r>
          </a:p>
          <a:p>
            <a:pPr marL="692150" lvl="1" indent="-346075">
              <a:buFont typeface="Symbol" pitchFamily="18" charset="2"/>
              <a:buChar char="Þ"/>
            </a:pPr>
            <a:r>
              <a:rPr lang="en-US" dirty="0" smtClean="0"/>
              <a:t>Both 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/>
              <a:t>are encryptions of the same </a:t>
            </a:r>
            <a:r>
              <a:rPr lang="en-US" i="1" dirty="0" smtClean="0"/>
              <a:t>w.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6801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Limitations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tag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W</a:t>
            </a:r>
            <a:r>
              <a:rPr lang="en-US" dirty="0" smtClean="0"/>
              <a:t> </a:t>
            </a:r>
            <a:r>
              <a:rPr lang="en-US" dirty="0" smtClean="0"/>
              <a:t>can only be </a:t>
            </a:r>
            <a:r>
              <a:rPr lang="en-US" dirty="0" smtClean="0"/>
              <a:t>generated </a:t>
            </a:r>
            <a:r>
              <a:rPr lang="en-US" dirty="0" smtClean="0"/>
              <a:t>if </a:t>
            </a:r>
            <a:r>
              <a:rPr lang="en-US" i="1" dirty="0" err="1" smtClean="0"/>
              <a:t>sk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s known.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Test</a:t>
            </a:r>
            <a:r>
              <a:rPr lang="en-US" dirty="0" smtClean="0"/>
              <a:t>: only </a:t>
            </a:r>
            <a:r>
              <a:rPr lang="en-US" dirty="0" smtClean="0"/>
              <a:t>applicable to </a:t>
            </a:r>
            <a:r>
              <a:rPr lang="en-US" dirty="0" err="1" smtClean="0"/>
              <a:t>ciphertexts</a:t>
            </a:r>
            <a:r>
              <a:rPr lang="en-US" dirty="0" smtClean="0"/>
              <a:t> generated under the same </a:t>
            </a:r>
            <a:r>
              <a:rPr lang="en-US" i="1" dirty="0" smtClean="0"/>
              <a:t>pk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5131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 </a:t>
            </a:r>
            <a:r>
              <a:rPr lang="en-US" sz="2400" b="1" dirty="0" smtClean="0">
                <a:solidFill>
                  <a:srgbClr val="0070C0"/>
                </a:solidFill>
              </a:rPr>
              <a:t>PKE-ET</a:t>
            </a:r>
            <a:r>
              <a:rPr lang="en-US" sz="2400" b="1" dirty="0" smtClean="0"/>
              <a:t> related to </a:t>
            </a:r>
            <a:r>
              <a:rPr lang="en-US" sz="2400" b="1" dirty="0" smtClean="0">
                <a:solidFill>
                  <a:srgbClr val="0070C0"/>
                </a:solidFill>
              </a:rPr>
              <a:t>Deterministic PKE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44457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Deterministic Public Key Encryption (DPKE)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i="1" dirty="0" smtClean="0"/>
              <a:t>S</a:t>
            </a:r>
            <a:r>
              <a:rPr lang="en-US" dirty="0" smtClean="0"/>
              <a:t> = 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dirty="0" smtClean="0"/>
              <a:t> = Dec(</a:t>
            </a:r>
            <a:r>
              <a:rPr lang="en-US" i="1" dirty="0" err="1" smtClean="0"/>
              <a:t>sk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marL="234950" indent="-234950">
              <a:buFont typeface="Arial" pitchFamily="34" charset="0"/>
              <a:buChar char="•"/>
            </a:pPr>
            <a:endParaRPr lang="en-US" i="1" dirty="0"/>
          </a:p>
          <a:p>
            <a:pPr marL="234950" indent="-234950"/>
            <a:r>
              <a:rPr lang="en-US" u="sng" dirty="0" smtClean="0"/>
              <a:t>Equality Test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Given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b="1" i="1" baseline="-25000" dirty="0" smtClean="0"/>
              <a:t>1</a:t>
            </a:r>
            <a:r>
              <a:rPr lang="en-US" dirty="0" smtClean="0"/>
              <a:t>)  &amp;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= Enc(</a:t>
            </a:r>
            <a:r>
              <a:rPr lang="en-US" i="1" dirty="0" err="1" smtClean="0"/>
              <a:t>pk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b="1" i="1" baseline="-25000" dirty="0" smtClean="0"/>
              <a:t>2</a:t>
            </a:r>
            <a:r>
              <a:rPr lang="en-US" dirty="0" smtClean="0"/>
              <a:t>)</a:t>
            </a:r>
          </a:p>
          <a:p>
            <a:pPr marL="692150" lvl="1" indent="-234950"/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  </a:t>
            </a: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619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Limitation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Only applicable to </a:t>
            </a:r>
            <a:r>
              <a:rPr lang="en-US" dirty="0" err="1" smtClean="0"/>
              <a:t>ciphertexts</a:t>
            </a:r>
            <a:r>
              <a:rPr lang="en-US" dirty="0" smtClean="0"/>
              <a:t> generated under the same </a:t>
            </a:r>
            <a:r>
              <a:rPr lang="en-US" i="1" dirty="0" smtClean="0"/>
              <a:t>pk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3044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Applications of PKE-ET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848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Outsourced Database, data are stored in encrypted form.</a:t>
            </a:r>
          </a:p>
          <a:p>
            <a:endParaRPr lang="en-US" dirty="0" smtClean="0"/>
          </a:p>
          <a:p>
            <a:endParaRPr lang="en-US" dirty="0"/>
          </a:p>
          <a:p>
            <a:pPr marL="346075" indent="-346075">
              <a:buFont typeface="+mj-lt"/>
              <a:buAutoNum type="arabicPeriod"/>
            </a:pPr>
            <a:r>
              <a:rPr lang="en-US" b="1" dirty="0" smtClean="0"/>
              <a:t>Searchable Encryption</a:t>
            </a:r>
            <a:r>
              <a:rPr lang="en-US" dirty="0" smtClean="0"/>
              <a:t>: anyone is able to search keywords of encrypted messages even if they are generated </a:t>
            </a:r>
            <a:r>
              <a:rPr lang="en-US" dirty="0" smtClean="0"/>
              <a:t>under different </a:t>
            </a:r>
            <a:r>
              <a:rPr lang="en-US" dirty="0" smtClean="0"/>
              <a:t>public keys.</a:t>
            </a:r>
          </a:p>
          <a:p>
            <a:pPr marL="803275" lvl="1" indent="-346075">
              <a:buFont typeface="Arial" pitchFamily="34" charset="0"/>
              <a:buChar char="•"/>
            </a:pPr>
            <a:r>
              <a:rPr lang="en-US" dirty="0" smtClean="0"/>
              <a:t>E.g. building a search engine capable of searching encrypted messages provided by different vendors</a:t>
            </a:r>
          </a:p>
          <a:p>
            <a:endParaRPr lang="en-US" dirty="0"/>
          </a:p>
          <a:p>
            <a:pPr marL="346075" indent="-346075">
              <a:buFont typeface="+mj-lt"/>
              <a:buAutoNum type="arabicPeriod" startAt="2"/>
            </a:pPr>
            <a:r>
              <a:rPr lang="en-US" b="1" dirty="0" smtClean="0"/>
              <a:t>Partitioning Encrypted Data</a:t>
            </a:r>
            <a:r>
              <a:rPr lang="en-US" dirty="0" smtClean="0"/>
              <a:t>: DBMS or the public is able  to categorize or obtain statistical information on messages without any help from the encrypted message owners.</a:t>
            </a:r>
          </a:p>
          <a:p>
            <a:pPr marL="803275" lvl="1" indent="-346075">
              <a:buFont typeface="Arial" pitchFamily="34" charset="0"/>
              <a:buChar char="•"/>
            </a:pPr>
            <a:r>
              <a:rPr lang="en-US" dirty="0" smtClean="0"/>
              <a:t>E.g. partitioning </a:t>
            </a:r>
            <a:r>
              <a:rPr lang="en-US" dirty="0" smtClean="0"/>
              <a:t>encrypted </a:t>
            </a:r>
            <a:r>
              <a:rPr lang="en-US" dirty="0" smtClean="0"/>
              <a:t>files </a:t>
            </a:r>
            <a:r>
              <a:rPr lang="en-US" dirty="0" smtClean="0"/>
              <a:t>based on file types such as images </a:t>
            </a:r>
            <a:r>
              <a:rPr lang="en-US" dirty="0" smtClean="0"/>
              <a:t>from videos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3321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Our PKE-ET Construction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851893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Parameters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: cyclic groups of prime order </a:t>
            </a:r>
            <a:r>
              <a:rPr lang="en-US" sz="1600" i="1" dirty="0" smtClean="0"/>
              <a:t>q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smtClean="0"/>
              <a:t>g</a:t>
            </a:r>
            <a:r>
              <a:rPr lang="en-US" sz="1600" dirty="0" smtClean="0"/>
              <a:t>: generator of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smtClean="0"/>
              <a:t>Bilinear pairing </a:t>
            </a:r>
            <a:r>
              <a:rPr lang="en-US" sz="1600" i="1" dirty="0" smtClean="0"/>
              <a:t>e</a:t>
            </a:r>
            <a:r>
              <a:rPr lang="en-US" sz="1600" dirty="0" smtClean="0"/>
              <a:t>: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x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 </a:t>
            </a:r>
            <a:r>
              <a:rPr lang="en-US" sz="1600" i="1" dirty="0" smtClean="0">
                <a:sym typeface="Symbol"/>
              </a:rPr>
              <a:t>G</a:t>
            </a:r>
            <a:r>
              <a:rPr lang="en-US" sz="1600" baseline="-25000" dirty="0" smtClean="0">
                <a:sym typeface="Symbol"/>
              </a:rPr>
              <a:t>2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err="1" smtClean="0"/>
              <a:t>PtSp</a:t>
            </a:r>
            <a:r>
              <a:rPr lang="en-US" sz="1600" dirty="0" smtClean="0"/>
              <a:t>: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\{1}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1600" dirty="0" smtClean="0"/>
          </a:p>
          <a:p>
            <a:pPr marL="231775" indent="-231775"/>
            <a:r>
              <a:rPr lang="en-US" dirty="0" err="1" smtClean="0"/>
              <a:t>KeyGen</a:t>
            </a:r>
            <a:r>
              <a:rPr lang="en-US" dirty="0" smtClean="0"/>
              <a:t>(1</a:t>
            </a:r>
            <a:r>
              <a:rPr lang="en-US" baseline="30000" dirty="0" smtClean="0"/>
              <a:t>k</a:t>
            </a:r>
            <a:r>
              <a:rPr lang="en-US" dirty="0" smtClean="0"/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err="1" smtClean="0"/>
              <a:t>sk</a:t>
            </a:r>
            <a:r>
              <a:rPr lang="en-US" sz="1600" dirty="0" smtClean="0"/>
              <a:t> = </a:t>
            </a:r>
            <a:r>
              <a:rPr lang="en-US" sz="1600" i="1" dirty="0" smtClean="0"/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i="1" baseline="-25000" dirty="0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i="1" dirty="0" err="1" smtClean="0">
                <a:sym typeface="Symbol"/>
              </a:rPr>
              <a:t>pk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smtClean="0">
                <a:sym typeface="Symbol"/>
              </a:rPr>
              <a:t>y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g</a:t>
            </a:r>
            <a:r>
              <a:rPr lang="en-US" sz="1600" i="1" baseline="30000" dirty="0" err="1" smtClean="0">
                <a:sym typeface="Symbol"/>
              </a:rPr>
              <a:t>x</a:t>
            </a:r>
            <a:endParaRPr lang="en-US" sz="1600" i="1" baseline="30000" dirty="0" smtClean="0">
              <a:sym typeface="Symbol"/>
            </a:endParaRPr>
          </a:p>
          <a:p>
            <a:pPr marL="231775" indent="-231775"/>
            <a:endParaRPr lang="en-US" sz="1600" dirty="0" smtClean="0">
              <a:sym typeface="Symbol"/>
            </a:endParaRPr>
          </a:p>
          <a:p>
            <a:pPr marL="231775" indent="-231775"/>
            <a:r>
              <a:rPr lang="en-US" dirty="0" smtClean="0">
                <a:sym typeface="Symbol"/>
              </a:rPr>
              <a:t>Enc(</a:t>
            </a:r>
            <a:r>
              <a:rPr lang="en-US" i="1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i="1" baseline="-25000" dirty="0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Ciphertext</a:t>
            </a:r>
            <a:r>
              <a:rPr lang="en-US" sz="1600" dirty="0" smtClean="0"/>
              <a:t> </a:t>
            </a:r>
            <a:r>
              <a:rPr lang="en-US" sz="1600" i="1" dirty="0" smtClean="0"/>
              <a:t>C</a:t>
            </a:r>
            <a:r>
              <a:rPr lang="en-US" sz="1600" dirty="0" smtClean="0"/>
              <a:t> := (</a:t>
            </a:r>
            <a:r>
              <a:rPr lang="en-US" sz="1600" i="1" dirty="0" smtClean="0"/>
              <a:t>U, V, W</a:t>
            </a:r>
            <a:r>
              <a:rPr lang="en-US" sz="1600" dirty="0" smtClean="0"/>
              <a:t>) where </a:t>
            </a:r>
            <a:r>
              <a:rPr lang="en-US" sz="1600" i="1" dirty="0" smtClean="0">
                <a:solidFill>
                  <a:srgbClr val="C00000"/>
                </a:solidFill>
              </a:rPr>
              <a:t>U</a:t>
            </a:r>
            <a:r>
              <a:rPr lang="en-US" sz="1600" dirty="0" smtClean="0">
                <a:solidFill>
                  <a:srgbClr val="C00000"/>
                </a:solidFill>
              </a:rPr>
              <a:t> = </a:t>
            </a:r>
            <a:r>
              <a:rPr lang="en-US" sz="1600" i="1" dirty="0" err="1" smtClean="0">
                <a:solidFill>
                  <a:srgbClr val="C00000"/>
                </a:solidFill>
              </a:rPr>
              <a:t>g</a:t>
            </a:r>
            <a:r>
              <a:rPr lang="en-US" sz="1600" i="1" baseline="30000" dirty="0" err="1" smtClean="0">
                <a:solidFill>
                  <a:srgbClr val="C00000"/>
                </a:solidFill>
              </a:rPr>
              <a:t>r</a:t>
            </a:r>
            <a:r>
              <a:rPr lang="en-US" sz="1600" dirty="0" smtClean="0">
                <a:solidFill>
                  <a:srgbClr val="C00000"/>
                </a:solidFill>
              </a:rPr>
              <a:t>,  </a:t>
            </a:r>
            <a:r>
              <a:rPr lang="en-US" sz="1600" i="1" dirty="0" smtClean="0">
                <a:solidFill>
                  <a:srgbClr val="C00000"/>
                </a:solidFill>
              </a:rPr>
              <a:t>V</a:t>
            </a:r>
            <a:r>
              <a:rPr lang="en-US" sz="1600" dirty="0" smtClean="0">
                <a:solidFill>
                  <a:srgbClr val="C00000"/>
                </a:solidFill>
              </a:rPr>
              <a:t> = </a:t>
            </a:r>
            <a:r>
              <a:rPr lang="en-US" sz="1600" i="1" dirty="0" err="1" smtClean="0">
                <a:solidFill>
                  <a:srgbClr val="C00000"/>
                </a:solidFill>
              </a:rPr>
              <a:t>m</a:t>
            </a:r>
            <a:r>
              <a:rPr lang="en-US" sz="1600" i="1" baseline="30000" dirty="0" err="1" smtClean="0">
                <a:solidFill>
                  <a:srgbClr val="C00000"/>
                </a:solidFill>
              </a:rPr>
              <a:t>r</a:t>
            </a:r>
            <a:r>
              <a:rPr lang="en-US" sz="1600" dirty="0" smtClean="0">
                <a:solidFill>
                  <a:srgbClr val="C00000"/>
                </a:solidFill>
              </a:rPr>
              <a:t>,  </a:t>
            </a:r>
            <a:r>
              <a:rPr lang="en-US" sz="1600" i="1" dirty="0" smtClean="0">
                <a:solidFill>
                  <a:srgbClr val="C00000"/>
                </a:solidFill>
              </a:rPr>
              <a:t>W</a:t>
            </a:r>
            <a:r>
              <a:rPr lang="en-US" sz="1600" dirty="0" smtClean="0">
                <a:solidFill>
                  <a:srgbClr val="C00000"/>
                </a:solidFill>
              </a:rPr>
              <a:t> = </a:t>
            </a:r>
            <a:r>
              <a:rPr lang="en-US" sz="1600" i="1" dirty="0" smtClean="0">
                <a:solidFill>
                  <a:srgbClr val="C00000"/>
                </a:solidFill>
              </a:rPr>
              <a:t>H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n-US" sz="1600" i="1" dirty="0" smtClean="0">
                <a:solidFill>
                  <a:srgbClr val="C00000"/>
                </a:solidFill>
              </a:rPr>
              <a:t>U, V, y</a:t>
            </a:r>
            <a:r>
              <a:rPr lang="en-US" sz="1600" i="1" baseline="30000" dirty="0" smtClean="0">
                <a:solidFill>
                  <a:srgbClr val="C00000"/>
                </a:solidFill>
              </a:rPr>
              <a:t>r</a:t>
            </a:r>
            <a:r>
              <a:rPr lang="en-US" sz="1600" dirty="0" smtClean="0">
                <a:solidFill>
                  <a:srgbClr val="C00000"/>
                </a:solidFill>
              </a:rPr>
              <a:t>) </a:t>
            </a:r>
            <a:r>
              <a:rPr lang="en-US" sz="1600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sz="1600" i="1" dirty="0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sz="1600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||</a:t>
            </a:r>
            <a:r>
              <a:rPr lang="en-US" sz="1600" i="1" dirty="0" smtClean="0">
                <a:solidFill>
                  <a:srgbClr val="C00000"/>
                </a:solidFill>
                <a:sym typeface="Symbol"/>
              </a:rPr>
              <a:t>r</a:t>
            </a:r>
            <a:endParaRPr lang="en-US" sz="1600" dirty="0" smtClean="0"/>
          </a:p>
          <a:p>
            <a:pPr marL="231775" indent="-231775"/>
            <a:endParaRPr lang="en-US" sz="1600" dirty="0" smtClean="0"/>
          </a:p>
          <a:p>
            <a:pPr marL="231775" indent="-231775"/>
            <a:r>
              <a:rPr lang="en-US" dirty="0" smtClean="0"/>
              <a:t>Dec(</a:t>
            </a:r>
            <a:r>
              <a:rPr lang="en-US" i="1" dirty="0" err="1" smtClean="0"/>
              <a:t>sk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m</a:t>
            </a:r>
            <a:r>
              <a:rPr lang="en-US" sz="1600" dirty="0" smtClean="0">
                <a:latin typeface="Symbol" pitchFamily="18" charset="2"/>
              </a:rPr>
              <a:t>||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 </a:t>
            </a:r>
            <a:r>
              <a:rPr lang="en-US" sz="1600" i="1" dirty="0" smtClean="0">
                <a:sym typeface="Symbol"/>
              </a:rPr>
              <a:t>W</a:t>
            </a:r>
            <a:r>
              <a:rPr lang="en-US" sz="1600" dirty="0" smtClean="0">
                <a:sym typeface="Symbol"/>
              </a:rPr>
              <a:t></a:t>
            </a:r>
            <a:r>
              <a:rPr lang="en-US" sz="1600" i="1" dirty="0" smtClean="0">
                <a:sym typeface="Symbol"/>
              </a:rPr>
              <a:t>H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 smtClean="0">
                <a:sym typeface="Symbol"/>
              </a:rPr>
              <a:t>U, V, </a:t>
            </a:r>
            <a:r>
              <a:rPr lang="en-US" sz="1600" i="1" dirty="0" err="1" smtClean="0">
                <a:sym typeface="Symbol"/>
              </a:rPr>
              <a:t>U</a:t>
            </a:r>
            <a:r>
              <a:rPr lang="en-US" sz="1600" i="1" baseline="30000" dirty="0" err="1" smtClean="0">
                <a:sym typeface="Symbol"/>
              </a:rPr>
              <a:t>x</a:t>
            </a:r>
            <a:r>
              <a:rPr lang="en-US" sz="1600" dirty="0" smtClean="0">
                <a:sym typeface="Symbol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ym typeface="Symbol"/>
              </a:rPr>
              <a:t>Verify  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/>
              </a:rPr>
              <a:t> </a:t>
            </a:r>
            <a:r>
              <a:rPr lang="en-US" sz="1600" dirty="0" err="1" smtClean="0">
                <a:sym typeface="Symbol"/>
              </a:rPr>
              <a:t>Z</a:t>
            </a:r>
            <a:r>
              <a:rPr lang="en-US" sz="1600" i="1" baseline="-25000" dirty="0" err="1" smtClean="0"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*  </a:t>
            </a:r>
            <a:r>
              <a:rPr lang="en-US" sz="1600" i="1" dirty="0" smtClean="0">
                <a:sym typeface="Symbol"/>
              </a:rPr>
              <a:t>m</a:t>
            </a:r>
            <a:r>
              <a:rPr lang="en-US" sz="1600" dirty="0" smtClean="0">
                <a:sym typeface="Symbol"/>
              </a:rPr>
              <a:t>  </a:t>
            </a:r>
            <a:r>
              <a:rPr lang="en-US" sz="1600" i="1" dirty="0" smtClean="0"/>
              <a:t>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\{1} </a:t>
            </a:r>
            <a:r>
              <a:rPr lang="en-US" sz="1600" dirty="0" smtClean="0">
                <a:sym typeface="Symbol"/>
              </a:rPr>
              <a:t> </a:t>
            </a:r>
            <a:r>
              <a:rPr lang="en-US" sz="1600" i="1" dirty="0" smtClean="0">
                <a:sym typeface="Symbol"/>
              </a:rPr>
              <a:t>U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g</a:t>
            </a:r>
            <a:r>
              <a:rPr lang="en-US" sz="1600" i="1" baseline="30000" dirty="0" err="1" smtClean="0">
                <a:sym typeface="Symbol"/>
              </a:rPr>
              <a:t>r</a:t>
            </a:r>
            <a:r>
              <a:rPr lang="en-US" sz="1600" dirty="0" smtClean="0">
                <a:sym typeface="Symbol"/>
              </a:rPr>
              <a:t>  </a:t>
            </a:r>
            <a:r>
              <a:rPr lang="en-US" sz="1600" i="1" dirty="0" smtClean="0">
                <a:sym typeface="Symbol"/>
              </a:rPr>
              <a:t>V</a:t>
            </a:r>
            <a:r>
              <a:rPr lang="en-US" sz="1600" dirty="0" smtClean="0">
                <a:sym typeface="Symbol"/>
              </a:rPr>
              <a:t> = </a:t>
            </a:r>
            <a:r>
              <a:rPr lang="en-US" sz="1600" i="1" dirty="0" err="1" smtClean="0">
                <a:sym typeface="Symbol"/>
              </a:rPr>
              <a:t>m</a:t>
            </a:r>
            <a:r>
              <a:rPr lang="en-US" sz="1600" i="1" baseline="30000" dirty="0" err="1" smtClean="0">
                <a:sym typeface="Symbol"/>
              </a:rPr>
              <a:t>r</a:t>
            </a:r>
            <a:endParaRPr lang="en-US" sz="1600" i="1" baseline="30000" dirty="0" smtClean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If true, return </a:t>
            </a:r>
            <a:r>
              <a:rPr lang="en-US" sz="1600" i="1" dirty="0" smtClean="0"/>
              <a:t>m</a:t>
            </a:r>
            <a:r>
              <a:rPr lang="en-US" sz="1600" dirty="0" smtClean="0"/>
              <a:t>, else return </a:t>
            </a:r>
            <a:r>
              <a:rPr lang="en-US" sz="1600" dirty="0" smtClean="0">
                <a:sym typeface="Symbol"/>
              </a:rPr>
              <a:t></a:t>
            </a:r>
          </a:p>
          <a:p>
            <a:pPr marL="231775" indent="-231775"/>
            <a:endParaRPr lang="en-US" sz="1600" dirty="0" smtClean="0"/>
          </a:p>
          <a:p>
            <a:pPr marL="231775" indent="-231775"/>
            <a:r>
              <a:rPr lang="en-US" dirty="0" smtClean="0"/>
              <a:t>Test(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 smtClean="0"/>
              <a:t>Given </a:t>
            </a:r>
            <a:r>
              <a:rPr lang="en-US" sz="1600" i="1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(</a:t>
            </a:r>
            <a:r>
              <a:rPr lang="en-US" sz="1600" i="1" dirty="0" smtClean="0"/>
              <a:t>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</a:t>
            </a:r>
            <a:r>
              <a:rPr lang="en-US" sz="1600" i="1" dirty="0" smtClean="0"/>
              <a:t>V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</a:t>
            </a:r>
            <a:r>
              <a:rPr lang="en-US" sz="1600" i="1" dirty="0" smtClean="0"/>
              <a:t>W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) and </a:t>
            </a:r>
            <a:r>
              <a:rPr lang="en-US" sz="1600" i="1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(</a:t>
            </a:r>
            <a:r>
              <a:rPr lang="en-US" sz="1600" i="1" dirty="0" smtClean="0"/>
              <a:t>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</a:t>
            </a:r>
            <a:r>
              <a:rPr lang="en-US" sz="1600" i="1" dirty="0" smtClean="0"/>
              <a:t>V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</a:t>
            </a:r>
            <a:r>
              <a:rPr lang="en-US" sz="1600" i="1" dirty="0" smtClean="0"/>
              <a:t>W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), if </a:t>
            </a:r>
            <a:r>
              <a:rPr lang="en-US" sz="1600" i="1" dirty="0" smtClean="0"/>
              <a:t>e</a:t>
            </a:r>
            <a:r>
              <a:rPr lang="en-US" sz="1600" dirty="0" smtClean="0"/>
              <a:t>(</a:t>
            </a:r>
            <a:r>
              <a:rPr lang="en-US" sz="1600" i="1" dirty="0" smtClean="0"/>
              <a:t>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</a:t>
            </a:r>
            <a:r>
              <a:rPr lang="en-US" sz="1600" i="1" dirty="0" smtClean="0"/>
              <a:t>V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 = </a:t>
            </a:r>
            <a:r>
              <a:rPr lang="en-US" sz="1600" i="1" dirty="0" smtClean="0"/>
              <a:t>e</a:t>
            </a:r>
            <a:r>
              <a:rPr lang="en-US" sz="1600" dirty="0" smtClean="0"/>
              <a:t>(</a:t>
            </a:r>
            <a:r>
              <a:rPr lang="en-US" sz="1600" i="1" dirty="0" smtClean="0"/>
              <a:t>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</a:t>
            </a:r>
            <a:r>
              <a:rPr lang="en-US" sz="1600" i="1" dirty="0" smtClean="0"/>
              <a:t>V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), return 1, else return 0.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DE7-911F-46AD-A2B9-DDB14F8D12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6915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Security Level can our PKE-ET scheme achieve?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(Impossibility of Achieving IND-ATK)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702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/>
            <a:r>
              <a:rPr lang="en-US" dirty="0" smtClean="0"/>
              <a:t>In general, PKE-ET </a:t>
            </a:r>
            <a:r>
              <a:rPr lang="en-US" b="1" dirty="0" smtClean="0">
                <a:solidFill>
                  <a:srgbClr val="C00000"/>
                </a:solidFill>
              </a:rPr>
              <a:t>cannot</a:t>
            </a:r>
            <a:r>
              <a:rPr lang="en-US" dirty="0" smtClean="0"/>
              <a:t> achieve IND-ATK (e.g. IND-CPA or IND-CCA1/2).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8077200" cy="202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2438400"/>
            <a:ext cx="10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/>
            <a:r>
              <a:rPr lang="en-US" dirty="0" smtClean="0"/>
              <a:t>IND-ATK: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41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Reason why PKE-ET cannot achieve IND-ATK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adversary </a:t>
            </a:r>
            <a:r>
              <a:rPr lang="en-US" b="1" dirty="0" smtClean="0">
                <a:solidFill>
                  <a:srgbClr val="FF0000"/>
                </a:solidFill>
              </a:rPr>
              <a:t>knows</a:t>
            </a:r>
            <a:r>
              <a:rPr lang="en-US" dirty="0" smtClean="0">
                <a:solidFill>
                  <a:srgbClr val="FF0000"/>
                </a:solidFill>
              </a:rPr>
              <a:t> the challenge plaintexts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; does not even need to resort its plaintext choosing capability.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1137</Words>
  <Application>Microsoft Office PowerPoint</Application>
  <PresentationFormat>On-screen Show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City University of Hong Kong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Duncan</dc:creator>
  <cp:lastModifiedBy>Duncan</cp:lastModifiedBy>
  <cp:revision>155</cp:revision>
  <dcterms:created xsi:type="dcterms:W3CDTF">2010-07-03T14:10:38Z</dcterms:created>
  <dcterms:modified xsi:type="dcterms:W3CDTF">2010-07-06T14:58:22Z</dcterms:modified>
</cp:coreProperties>
</file>