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6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3B6797-D215-46C8-9FE1-459A6F7CCF43}" type="datetimeFigureOut">
              <a:rPr lang="en-US" smtClean="0"/>
              <a:pPr/>
              <a:t>7/6/2010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240C38-6D71-414C-91D1-0FCEBDBEB00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4699B-15C9-425E-8424-3A2A7D4E133A}" type="datetime1">
              <a:rPr lang="en-US" smtClean="0"/>
              <a:pPr/>
              <a:t>7/6/2010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C2AC-5E3F-4D2D-BEF4-CAC64F77C906}" type="datetime1">
              <a:rPr lang="en-US" smtClean="0"/>
              <a:pPr/>
              <a:t>7/6/2010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9AFA6-41AD-4478-9A70-A295CAEF0AC4}" type="datetime1">
              <a:rPr lang="en-US" smtClean="0"/>
              <a:pPr/>
              <a:t>7/6/2010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2FCAD-47AC-47AF-8E8E-0FDD4FDBD312}" type="datetime1">
              <a:rPr lang="en-US" smtClean="0"/>
              <a:pPr/>
              <a:t>7/6/2010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B709-0AD1-47A6-845B-637E0D52E568}" type="datetime1">
              <a:rPr lang="en-US" smtClean="0"/>
              <a:pPr/>
              <a:t>7/6/2010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09B0D-7CF3-4C1C-8934-59418D063EC6}" type="datetime1">
              <a:rPr lang="en-US" smtClean="0"/>
              <a:pPr/>
              <a:t>7/6/2010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9994-23FD-4662-95EB-FF6B4EBFC3AD}" type="datetime1">
              <a:rPr lang="en-US" smtClean="0"/>
              <a:pPr/>
              <a:t>7/6/2010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67517-4E12-4237-9523-63A0C15677C9}" type="datetime1">
              <a:rPr lang="en-US" smtClean="0"/>
              <a:pPr/>
              <a:t>7/6/2010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4A800-D71A-4797-93EE-05510D83C01C}" type="datetime1">
              <a:rPr lang="en-US" smtClean="0"/>
              <a:pPr/>
              <a:t>7/6/2010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1581F-6560-4AA9-87F7-59366C6B5F47}" type="datetime1">
              <a:rPr lang="en-US" smtClean="0"/>
              <a:pPr/>
              <a:t>7/6/2010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C14F6-C9ED-4818-AEB5-883B7E30FC63}" type="datetime1">
              <a:rPr lang="en-US" smtClean="0"/>
              <a:pPr/>
              <a:t>7/6/2010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4AF8D-0DD4-4937-B85E-71C98FCB8E12}" type="datetime1">
              <a:rPr lang="en-US" smtClean="0"/>
              <a:pPr/>
              <a:t>7/6/2010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D0DE7-911F-46AD-A2B9-DDB14F8D128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990600"/>
            <a:ext cx="8027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Probabilistic Public Key Encryption with Equality Test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971800" y="2362200"/>
            <a:ext cx="3329951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/>
              <a:t>Duncan S. Wong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Department of Computer Science</a:t>
            </a:r>
          </a:p>
          <a:p>
            <a:pPr algn="ctr"/>
            <a:r>
              <a:rPr lang="en-US" dirty="0" smtClean="0"/>
              <a:t>City University of Hong Kong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752600" y="5257800"/>
            <a:ext cx="592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Joint work with </a:t>
            </a:r>
            <a:r>
              <a:rPr lang="en-US" dirty="0" err="1" smtClean="0"/>
              <a:t>Guomin</a:t>
            </a:r>
            <a:r>
              <a:rPr lang="en-US" dirty="0" smtClean="0"/>
              <a:t> Yang, </a:t>
            </a:r>
            <a:r>
              <a:rPr lang="en-US" dirty="0" err="1" smtClean="0"/>
              <a:t>Chik</a:t>
            </a:r>
            <a:r>
              <a:rPr lang="en-US" dirty="0" smtClean="0"/>
              <a:t> How Tan and </a:t>
            </a:r>
            <a:r>
              <a:rPr lang="en-US" dirty="0" err="1" smtClean="0"/>
              <a:t>Qiong</a:t>
            </a:r>
            <a:r>
              <a:rPr lang="en-US" dirty="0" smtClean="0"/>
              <a:t> Huang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09600" y="2590800"/>
            <a:ext cx="3810000" cy="1066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9600" y="381000"/>
            <a:ext cx="6915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What Security Level can our PKE-ET scheme achieve?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143000"/>
            <a:ext cx="4784387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After challenge phase, the adversary knows:</a:t>
            </a:r>
          </a:p>
          <a:p>
            <a:r>
              <a:rPr lang="en-US" dirty="0" smtClean="0"/>
              <a:t>public key: </a:t>
            </a:r>
            <a:r>
              <a:rPr lang="en-US" i="1" dirty="0" err="1" smtClean="0"/>
              <a:t>pk</a:t>
            </a:r>
            <a:endParaRPr lang="en-US" i="1" dirty="0" smtClean="0"/>
          </a:p>
          <a:p>
            <a:r>
              <a:rPr lang="en-US" dirty="0" smtClean="0"/>
              <a:t>challenge plaintexts: </a:t>
            </a:r>
            <a:r>
              <a:rPr lang="en-US" i="1" dirty="0" smtClean="0"/>
              <a:t>x</a:t>
            </a:r>
            <a:r>
              <a:rPr lang="en-US" baseline="-25000" dirty="0" smtClean="0"/>
              <a:t>0</a:t>
            </a:r>
            <a:r>
              <a:rPr lang="en-US" dirty="0" smtClean="0"/>
              <a:t> and </a:t>
            </a:r>
            <a:r>
              <a:rPr lang="en-US" i="1" dirty="0" smtClean="0"/>
              <a:t>x</a:t>
            </a:r>
            <a:r>
              <a:rPr lang="en-US" baseline="-25000" dirty="0" smtClean="0"/>
              <a:t>1</a:t>
            </a:r>
          </a:p>
          <a:p>
            <a:r>
              <a:rPr lang="en-US" dirty="0" smtClean="0"/>
              <a:t>challenge </a:t>
            </a:r>
            <a:r>
              <a:rPr lang="en-US" dirty="0" err="1" smtClean="0"/>
              <a:t>ciphertext</a:t>
            </a:r>
            <a:r>
              <a:rPr lang="en-US" dirty="0" smtClean="0"/>
              <a:t>: </a:t>
            </a:r>
            <a:r>
              <a:rPr lang="en-US" i="1" dirty="0" smtClean="0"/>
              <a:t>y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733800"/>
            <a:ext cx="8181888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Duncan\AppData\Local\Microsoft\Windows\Temporary Internet Files\Content.IE5\1WFKFOH5\MC900389182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667000"/>
            <a:ext cx="732434" cy="9208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524000" y="2667000"/>
            <a:ext cx="28012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Adversary </a:t>
            </a:r>
            <a:r>
              <a:rPr lang="en-US" i="1" dirty="0" smtClean="0">
                <a:latin typeface="Lucida Calligraphy" pitchFamily="66" charset="0"/>
              </a:rPr>
              <a:t>A</a:t>
            </a:r>
            <a:r>
              <a:rPr lang="en-US" baseline="-25000" dirty="0" smtClean="0"/>
              <a:t>2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dirty="0" smtClean="0"/>
              <a:t>computes </a:t>
            </a:r>
            <a:r>
              <a:rPr lang="en-US" i="1" dirty="0" smtClean="0"/>
              <a:t>y</a:t>
            </a:r>
            <a:r>
              <a:rPr lang="en-US" dirty="0" smtClean="0"/>
              <a:t>’ = Enc(</a:t>
            </a:r>
            <a:r>
              <a:rPr lang="en-US" i="1" dirty="0" err="1" smtClean="0"/>
              <a:t>pk</a:t>
            </a:r>
            <a:r>
              <a:rPr lang="en-US" dirty="0" smtClean="0"/>
              <a:t>’, </a:t>
            </a:r>
            <a:r>
              <a:rPr lang="en-US" i="1" dirty="0" smtClean="0"/>
              <a:t>x</a:t>
            </a:r>
            <a:r>
              <a:rPr lang="en-US" baseline="-25000" dirty="0" smtClean="0"/>
              <a:t>1</a:t>
            </a:r>
            <a:r>
              <a:rPr lang="en-US" dirty="0" smtClean="0"/>
              <a:t>)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dirty="0" smtClean="0"/>
              <a:t>returns </a:t>
            </a:r>
            <a:r>
              <a:rPr lang="en-US" b="1" dirty="0" smtClean="0"/>
              <a:t>Test</a:t>
            </a:r>
            <a:r>
              <a:rPr lang="en-US" dirty="0" smtClean="0"/>
              <a:t>(</a:t>
            </a:r>
            <a:r>
              <a:rPr lang="en-US" i="1" dirty="0" smtClean="0"/>
              <a:t>y</a:t>
            </a:r>
            <a:r>
              <a:rPr lang="en-US" dirty="0" smtClean="0"/>
              <a:t>, </a:t>
            </a:r>
            <a:r>
              <a:rPr lang="en-US" i="1" dirty="0" smtClean="0"/>
              <a:t>y</a:t>
            </a:r>
            <a:r>
              <a:rPr lang="en-US" dirty="0" smtClean="0"/>
              <a:t>’)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9600" y="381000"/>
            <a:ext cx="6915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What </a:t>
            </a:r>
            <a:r>
              <a:rPr lang="en-US" sz="2400" b="1" dirty="0" smtClean="0">
                <a:solidFill>
                  <a:srgbClr val="FF0000"/>
                </a:solidFill>
              </a:rPr>
              <a:t>Security Level </a:t>
            </a:r>
            <a:r>
              <a:rPr lang="en-US" sz="2400" b="1" dirty="0" smtClean="0"/>
              <a:t>can our PKE-ET scheme achieve?</a:t>
            </a:r>
            <a:endParaRPr lang="en-US" sz="2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667000"/>
            <a:ext cx="8382000" cy="2167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09600" y="1295400"/>
            <a:ext cx="6227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It achieves </a:t>
            </a:r>
            <a:r>
              <a:rPr lang="en-US" b="1" dirty="0" smtClean="0">
                <a:solidFill>
                  <a:srgbClr val="0070C0"/>
                </a:solidFill>
              </a:rPr>
              <a:t>one-way under chosen </a:t>
            </a:r>
            <a:r>
              <a:rPr lang="en-US" b="1" dirty="0" err="1" smtClean="0">
                <a:solidFill>
                  <a:srgbClr val="0070C0"/>
                </a:solidFill>
              </a:rPr>
              <a:t>ciphertext</a:t>
            </a:r>
            <a:r>
              <a:rPr lang="en-US" b="1" dirty="0" smtClean="0">
                <a:solidFill>
                  <a:srgbClr val="0070C0"/>
                </a:solidFill>
              </a:rPr>
              <a:t> attack (OW-CCA2)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2209800"/>
            <a:ext cx="102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OW-ATK: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9600" y="381000"/>
            <a:ext cx="6915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What Security Level can our PKE-ET scheme achieve?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1295400"/>
            <a:ext cx="7378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OW-CCA2 security in the random oracle model under the CDH assumption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2286000"/>
            <a:ext cx="31101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Proof Idea: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dirty="0" smtClean="0"/>
              <a:t>Game 1: the original scheme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752600" y="2971800"/>
            <a:ext cx="480772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Enc(</a:t>
            </a:r>
            <a:r>
              <a:rPr lang="en-US" i="1" dirty="0" err="1" smtClean="0"/>
              <a:t>pk</a:t>
            </a:r>
            <a:r>
              <a:rPr lang="en-US" dirty="0" smtClean="0"/>
              <a:t>, </a:t>
            </a:r>
            <a:r>
              <a:rPr lang="en-US" i="1" dirty="0" smtClean="0"/>
              <a:t>m</a:t>
            </a:r>
            <a:r>
              <a:rPr lang="en-US" dirty="0" smtClean="0"/>
              <a:t>) : </a:t>
            </a:r>
            <a:r>
              <a:rPr lang="en-US" i="1" dirty="0" smtClean="0"/>
              <a:t>U</a:t>
            </a:r>
            <a:r>
              <a:rPr lang="en-US" dirty="0" smtClean="0"/>
              <a:t> = </a:t>
            </a:r>
            <a:r>
              <a:rPr lang="en-US" i="1" dirty="0" err="1" smtClean="0"/>
              <a:t>g</a:t>
            </a:r>
            <a:r>
              <a:rPr lang="en-US" i="1" baseline="30000" dirty="0" err="1" smtClean="0"/>
              <a:t>r</a:t>
            </a:r>
            <a:r>
              <a:rPr lang="en-US" dirty="0" smtClean="0"/>
              <a:t>,  </a:t>
            </a:r>
            <a:r>
              <a:rPr lang="en-US" i="1" dirty="0" smtClean="0"/>
              <a:t>V </a:t>
            </a:r>
            <a:r>
              <a:rPr lang="en-US" dirty="0" smtClean="0"/>
              <a:t>= </a:t>
            </a:r>
            <a:r>
              <a:rPr lang="en-US" i="1" dirty="0" err="1" smtClean="0"/>
              <a:t>m</a:t>
            </a:r>
            <a:r>
              <a:rPr lang="en-US" i="1" baseline="30000" dirty="0" err="1" smtClean="0"/>
              <a:t>r</a:t>
            </a:r>
            <a:r>
              <a:rPr lang="en-US" dirty="0" smtClean="0"/>
              <a:t>,  </a:t>
            </a:r>
            <a:r>
              <a:rPr lang="en-US" i="1" dirty="0" smtClean="0"/>
              <a:t>W</a:t>
            </a:r>
            <a:r>
              <a:rPr lang="en-US" dirty="0" smtClean="0"/>
              <a:t> = </a:t>
            </a:r>
            <a:r>
              <a:rPr lang="en-US" i="1" dirty="0" smtClean="0"/>
              <a:t>H</a:t>
            </a:r>
            <a:r>
              <a:rPr lang="en-US" dirty="0" smtClean="0"/>
              <a:t>(</a:t>
            </a:r>
            <a:r>
              <a:rPr lang="en-US" i="1" dirty="0" smtClean="0"/>
              <a:t>U</a:t>
            </a:r>
            <a:r>
              <a:rPr lang="en-US" dirty="0" smtClean="0"/>
              <a:t>, </a:t>
            </a:r>
            <a:r>
              <a:rPr lang="en-US" i="1" dirty="0" smtClean="0"/>
              <a:t>V</a:t>
            </a:r>
            <a:r>
              <a:rPr lang="en-US" dirty="0" smtClean="0"/>
              <a:t>, </a:t>
            </a:r>
            <a:r>
              <a:rPr lang="en-US" i="1" dirty="0" smtClean="0"/>
              <a:t>y</a:t>
            </a:r>
            <a:r>
              <a:rPr lang="en-US" i="1" baseline="30000" dirty="0" smtClean="0"/>
              <a:t>r</a:t>
            </a:r>
            <a:r>
              <a:rPr lang="en-US" dirty="0" smtClean="0"/>
              <a:t>) </a:t>
            </a:r>
            <a:r>
              <a:rPr lang="en-US" dirty="0" smtClean="0">
                <a:sym typeface="Symbol"/>
              </a:rPr>
              <a:t> </a:t>
            </a:r>
            <a:r>
              <a:rPr lang="en-US" i="1" dirty="0" smtClean="0">
                <a:sym typeface="Symbol"/>
              </a:rPr>
              <a:t>m</a:t>
            </a:r>
            <a:r>
              <a:rPr lang="en-US" dirty="0" smtClean="0">
                <a:latin typeface="Symbol" pitchFamily="18" charset="2"/>
                <a:sym typeface="Symbol"/>
              </a:rPr>
              <a:t>||</a:t>
            </a:r>
            <a:r>
              <a:rPr lang="en-US" i="1" dirty="0" smtClean="0">
                <a:sym typeface="Symbol"/>
              </a:rPr>
              <a:t>r</a:t>
            </a:r>
            <a:endParaRPr lang="en-US" i="1" dirty="0"/>
          </a:p>
        </p:txBody>
      </p:sp>
      <p:sp>
        <p:nvSpPr>
          <p:cNvPr id="8" name="TextBox 7"/>
          <p:cNvSpPr txBox="1"/>
          <p:nvPr/>
        </p:nvSpPr>
        <p:spPr>
          <a:xfrm>
            <a:off x="609599" y="3581400"/>
            <a:ext cx="7870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34950" indent="-234950">
              <a:buFont typeface="Arial" pitchFamily="34" charset="0"/>
              <a:buChar char="•"/>
            </a:pPr>
            <a:r>
              <a:rPr lang="en-US" dirty="0" smtClean="0"/>
              <a:t>Game 2: Replace</a:t>
            </a:r>
            <a:r>
              <a:rPr lang="en-US" i="1" dirty="0" smtClean="0"/>
              <a:t> H</a:t>
            </a:r>
            <a:r>
              <a:rPr lang="en-US" dirty="0" smtClean="0"/>
              <a:t>(</a:t>
            </a:r>
            <a:r>
              <a:rPr lang="en-US" i="1" dirty="0" smtClean="0"/>
              <a:t>U*</a:t>
            </a:r>
            <a:r>
              <a:rPr lang="en-US" dirty="0" smtClean="0"/>
              <a:t>, </a:t>
            </a:r>
            <a:r>
              <a:rPr lang="en-US" i="1" dirty="0" smtClean="0"/>
              <a:t>V*</a:t>
            </a:r>
            <a:r>
              <a:rPr lang="en-US" dirty="0" smtClean="0"/>
              <a:t>, </a:t>
            </a:r>
            <a:r>
              <a:rPr lang="en-US" i="1" dirty="0" smtClean="0"/>
              <a:t>y</a:t>
            </a:r>
            <a:r>
              <a:rPr lang="en-US" i="1" baseline="30000" dirty="0" smtClean="0"/>
              <a:t>r*</a:t>
            </a:r>
            <a:r>
              <a:rPr lang="en-US" dirty="0" smtClean="0"/>
              <a:t>) of the challenge </a:t>
            </a:r>
            <a:r>
              <a:rPr lang="en-US" dirty="0" err="1" smtClean="0"/>
              <a:t>ciphertext</a:t>
            </a:r>
            <a:r>
              <a:rPr lang="en-US" dirty="0" smtClean="0"/>
              <a:t> with a random string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752600" y="4038600"/>
            <a:ext cx="466506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Enc(</a:t>
            </a:r>
            <a:r>
              <a:rPr lang="en-US" i="1" dirty="0" err="1" smtClean="0"/>
              <a:t>pk</a:t>
            </a:r>
            <a:r>
              <a:rPr lang="en-US" dirty="0" smtClean="0"/>
              <a:t>, </a:t>
            </a:r>
            <a:r>
              <a:rPr lang="en-US" i="1" dirty="0" smtClean="0"/>
              <a:t>m*</a:t>
            </a:r>
            <a:r>
              <a:rPr lang="en-US" dirty="0" smtClean="0"/>
              <a:t>) : </a:t>
            </a:r>
            <a:r>
              <a:rPr lang="en-US" i="1" dirty="0" smtClean="0"/>
              <a:t>U*</a:t>
            </a:r>
            <a:r>
              <a:rPr lang="en-US" dirty="0" smtClean="0"/>
              <a:t> = </a:t>
            </a:r>
            <a:r>
              <a:rPr lang="en-US" i="1" dirty="0" err="1" smtClean="0"/>
              <a:t>g</a:t>
            </a:r>
            <a:r>
              <a:rPr lang="en-US" i="1" baseline="30000" dirty="0" err="1" smtClean="0"/>
              <a:t>r</a:t>
            </a:r>
            <a:r>
              <a:rPr lang="en-US" i="1" baseline="30000" dirty="0" smtClean="0"/>
              <a:t>*</a:t>
            </a:r>
            <a:r>
              <a:rPr lang="en-US" dirty="0" smtClean="0"/>
              <a:t>,  </a:t>
            </a:r>
            <a:r>
              <a:rPr lang="en-US" i="1" dirty="0" smtClean="0"/>
              <a:t>V* </a:t>
            </a:r>
            <a:r>
              <a:rPr lang="en-US" dirty="0" smtClean="0"/>
              <a:t>= </a:t>
            </a:r>
            <a:r>
              <a:rPr lang="en-US" i="1" dirty="0" err="1" smtClean="0"/>
              <a:t>m</a:t>
            </a:r>
            <a:r>
              <a:rPr lang="en-US" i="1" baseline="30000" dirty="0" err="1" smtClean="0"/>
              <a:t>r</a:t>
            </a:r>
            <a:r>
              <a:rPr lang="en-US" i="1" baseline="30000" dirty="0" smtClean="0"/>
              <a:t>*</a:t>
            </a:r>
            <a:r>
              <a:rPr lang="en-US" dirty="0" smtClean="0"/>
              <a:t>, </a:t>
            </a:r>
            <a:r>
              <a:rPr lang="en-US" i="1" dirty="0" smtClean="0"/>
              <a:t>W*</a:t>
            </a:r>
            <a:r>
              <a:rPr lang="en-US" dirty="0" smtClean="0"/>
              <a:t> = </a:t>
            </a:r>
            <a:r>
              <a:rPr lang="en-US" i="1" dirty="0" smtClean="0"/>
              <a:t>R*</a:t>
            </a:r>
            <a:r>
              <a:rPr lang="en-US" dirty="0" smtClean="0">
                <a:sym typeface="Symbol"/>
              </a:rPr>
              <a:t>  </a:t>
            </a:r>
            <a:r>
              <a:rPr lang="en-US" i="1" dirty="0" smtClean="0">
                <a:sym typeface="Symbol"/>
              </a:rPr>
              <a:t>m</a:t>
            </a:r>
            <a:r>
              <a:rPr lang="en-US" dirty="0" smtClean="0">
                <a:latin typeface="Symbol" pitchFamily="18" charset="2"/>
                <a:sym typeface="Symbol"/>
              </a:rPr>
              <a:t>||</a:t>
            </a:r>
            <a:r>
              <a:rPr lang="en-US" i="1" dirty="0" smtClean="0">
                <a:sym typeface="Symbol"/>
              </a:rPr>
              <a:t>r</a:t>
            </a:r>
            <a:endParaRPr lang="en-US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1447800" y="4572000"/>
            <a:ext cx="701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4950" indent="-234950">
              <a:buFont typeface="Arial" pitchFamily="34" charset="0"/>
              <a:buChar char="•"/>
            </a:pPr>
            <a:r>
              <a:rPr lang="en-US" dirty="0" smtClean="0"/>
              <a:t>Game 1 and Game 2 are indistinguishable under the CDH assumption.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dirty="0" smtClean="0"/>
              <a:t>The adversary only has a negligible probability to win in Game 2 under the CDH assumption.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447800" y="1752600"/>
            <a:ext cx="4953000" cy="3505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9600" y="381000"/>
            <a:ext cx="4251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Extension: a non-pairing variant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9906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4950" indent="-234950">
              <a:buFont typeface="Arial" pitchFamily="34" charset="0"/>
              <a:buChar char="•"/>
            </a:pPr>
            <a:r>
              <a:rPr lang="en-US" dirty="0" smtClean="0"/>
              <a:t>In the PKE-ET, pairing is used in </a:t>
            </a:r>
            <a:r>
              <a:rPr lang="en-US" b="1" dirty="0" smtClean="0"/>
              <a:t>Test</a:t>
            </a:r>
            <a:r>
              <a:rPr lang="en-US" dirty="0" smtClean="0"/>
              <a:t> only.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dirty="0" smtClean="0"/>
              <a:t>If we remove </a:t>
            </a:r>
            <a:r>
              <a:rPr lang="en-US" b="1" dirty="0" smtClean="0"/>
              <a:t>Test</a:t>
            </a:r>
            <a:r>
              <a:rPr lang="en-US" dirty="0" smtClean="0"/>
              <a:t>, the scheme is a conventional PKE.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1828800"/>
            <a:ext cx="45720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/>
            <a:r>
              <a:rPr lang="en-US" dirty="0" err="1" smtClean="0"/>
              <a:t>KeyGen</a:t>
            </a:r>
            <a:r>
              <a:rPr lang="en-US" dirty="0" smtClean="0"/>
              <a:t>(1</a:t>
            </a:r>
            <a:r>
              <a:rPr lang="en-US" baseline="30000" dirty="0" smtClean="0"/>
              <a:t>k</a:t>
            </a:r>
            <a:r>
              <a:rPr lang="en-US" dirty="0" smtClean="0"/>
              <a:t>)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sz="1600" i="1" dirty="0" err="1" smtClean="0"/>
              <a:t>sk</a:t>
            </a:r>
            <a:r>
              <a:rPr lang="en-US" sz="1600" dirty="0" smtClean="0"/>
              <a:t> = </a:t>
            </a:r>
            <a:r>
              <a:rPr lang="en-US" sz="1600" i="1" dirty="0" smtClean="0"/>
              <a:t>x</a:t>
            </a:r>
            <a:r>
              <a:rPr lang="en-US" sz="1600" dirty="0" smtClean="0"/>
              <a:t> </a:t>
            </a:r>
            <a:r>
              <a:rPr lang="en-US" sz="1600" dirty="0" smtClean="0">
                <a:sym typeface="Symbol"/>
              </a:rPr>
              <a:t></a:t>
            </a:r>
            <a:r>
              <a:rPr lang="en-US" sz="1600" i="1" baseline="-25000" dirty="0" smtClean="0">
                <a:sym typeface="Symbol"/>
              </a:rPr>
              <a:t>R</a:t>
            </a:r>
            <a:r>
              <a:rPr lang="en-US" sz="1600" dirty="0" smtClean="0">
                <a:sym typeface="Symbol"/>
              </a:rPr>
              <a:t> </a:t>
            </a:r>
            <a:r>
              <a:rPr lang="en-US" sz="1600" dirty="0" err="1" smtClean="0">
                <a:sym typeface="Symbol"/>
              </a:rPr>
              <a:t>Z</a:t>
            </a:r>
            <a:r>
              <a:rPr lang="en-US" sz="1600" i="1" baseline="-25000" dirty="0" err="1" smtClean="0">
                <a:sym typeface="Symbol"/>
              </a:rPr>
              <a:t>q</a:t>
            </a:r>
            <a:r>
              <a:rPr lang="en-US" sz="1600" dirty="0" smtClean="0">
                <a:sym typeface="Symbol"/>
              </a:rPr>
              <a:t>*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sz="1600" i="1" dirty="0" err="1" smtClean="0">
                <a:sym typeface="Symbol"/>
              </a:rPr>
              <a:t>pk</a:t>
            </a:r>
            <a:r>
              <a:rPr lang="en-US" sz="1600" dirty="0" smtClean="0">
                <a:sym typeface="Symbol"/>
              </a:rPr>
              <a:t> = </a:t>
            </a:r>
            <a:r>
              <a:rPr lang="en-US" sz="1600" i="1" dirty="0" smtClean="0">
                <a:sym typeface="Symbol"/>
              </a:rPr>
              <a:t>y</a:t>
            </a:r>
            <a:r>
              <a:rPr lang="en-US" sz="1600" dirty="0" smtClean="0">
                <a:sym typeface="Symbol"/>
              </a:rPr>
              <a:t> = </a:t>
            </a:r>
            <a:r>
              <a:rPr lang="en-US" sz="1600" i="1" dirty="0" err="1" smtClean="0">
                <a:sym typeface="Symbol"/>
              </a:rPr>
              <a:t>g</a:t>
            </a:r>
            <a:r>
              <a:rPr lang="en-US" sz="1600" i="1" baseline="30000" dirty="0" err="1" smtClean="0">
                <a:sym typeface="Symbol"/>
              </a:rPr>
              <a:t>x</a:t>
            </a:r>
            <a:endParaRPr lang="en-US" sz="1600" i="1" baseline="30000" dirty="0" smtClean="0">
              <a:sym typeface="Symbol"/>
            </a:endParaRPr>
          </a:p>
          <a:p>
            <a:pPr marL="231775" indent="-231775"/>
            <a:endParaRPr lang="en-US" sz="1600" dirty="0" smtClean="0">
              <a:sym typeface="Symbol"/>
            </a:endParaRPr>
          </a:p>
          <a:p>
            <a:pPr marL="231775" indent="-231775"/>
            <a:r>
              <a:rPr lang="en-US" dirty="0" smtClean="0">
                <a:sym typeface="Symbol"/>
              </a:rPr>
              <a:t>Enc(</a:t>
            </a:r>
            <a:r>
              <a:rPr lang="en-US" i="1" dirty="0" err="1" smtClean="0">
                <a:sym typeface="Symbol"/>
              </a:rPr>
              <a:t>pk</a:t>
            </a:r>
            <a:r>
              <a:rPr lang="en-US" dirty="0" smtClean="0">
                <a:sym typeface="Symbol"/>
              </a:rPr>
              <a:t>, </a:t>
            </a:r>
            <a:r>
              <a:rPr lang="en-US" i="1" dirty="0" smtClean="0">
                <a:sym typeface="Symbol"/>
              </a:rPr>
              <a:t>m</a:t>
            </a:r>
            <a:r>
              <a:rPr lang="en-US" dirty="0" smtClean="0">
                <a:sym typeface="Symbol"/>
              </a:rPr>
              <a:t>)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sz="1600" i="1" dirty="0" smtClean="0"/>
              <a:t>r</a:t>
            </a:r>
            <a:r>
              <a:rPr lang="en-US" sz="1600" dirty="0" smtClean="0"/>
              <a:t> </a:t>
            </a:r>
            <a:r>
              <a:rPr lang="en-US" sz="1600" dirty="0" smtClean="0">
                <a:sym typeface="Symbol"/>
              </a:rPr>
              <a:t></a:t>
            </a:r>
            <a:r>
              <a:rPr lang="en-US" sz="1600" i="1" baseline="-25000" dirty="0" smtClean="0">
                <a:sym typeface="Symbol"/>
              </a:rPr>
              <a:t>R</a:t>
            </a:r>
            <a:r>
              <a:rPr lang="en-US" sz="1600" dirty="0" smtClean="0">
                <a:sym typeface="Symbol"/>
              </a:rPr>
              <a:t> </a:t>
            </a:r>
            <a:r>
              <a:rPr lang="en-US" sz="1600" dirty="0" err="1" smtClean="0">
                <a:sym typeface="Symbol"/>
              </a:rPr>
              <a:t>Z</a:t>
            </a:r>
            <a:r>
              <a:rPr lang="en-US" sz="1600" i="1" baseline="-25000" dirty="0" err="1" smtClean="0">
                <a:sym typeface="Symbol"/>
              </a:rPr>
              <a:t>q</a:t>
            </a:r>
            <a:r>
              <a:rPr lang="en-US" sz="1600" dirty="0" smtClean="0">
                <a:sym typeface="Symbol"/>
              </a:rPr>
              <a:t>*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sz="1600" dirty="0" smtClean="0"/>
              <a:t>Compute </a:t>
            </a:r>
            <a:r>
              <a:rPr lang="en-US" sz="1600" i="1" dirty="0" smtClean="0"/>
              <a:t>U</a:t>
            </a:r>
            <a:r>
              <a:rPr lang="en-US" sz="1600" dirty="0" smtClean="0"/>
              <a:t> = </a:t>
            </a:r>
            <a:r>
              <a:rPr lang="en-US" sz="1600" i="1" dirty="0" err="1" smtClean="0"/>
              <a:t>g</a:t>
            </a:r>
            <a:r>
              <a:rPr lang="en-US" sz="1600" i="1" baseline="30000" dirty="0" err="1" smtClean="0"/>
              <a:t>r</a:t>
            </a:r>
            <a:r>
              <a:rPr lang="en-US" sz="1600" dirty="0" smtClean="0"/>
              <a:t>,  </a:t>
            </a:r>
            <a:r>
              <a:rPr lang="en-US" sz="1600" i="1" dirty="0" smtClean="0"/>
              <a:t>V</a:t>
            </a:r>
            <a:r>
              <a:rPr lang="en-US" sz="1600" dirty="0" smtClean="0"/>
              <a:t> = </a:t>
            </a:r>
            <a:r>
              <a:rPr lang="en-US" sz="1600" i="1" dirty="0" err="1" smtClean="0"/>
              <a:t>m</a:t>
            </a:r>
            <a:r>
              <a:rPr lang="en-US" sz="1600" i="1" baseline="30000" dirty="0" err="1" smtClean="0"/>
              <a:t>r</a:t>
            </a:r>
            <a:r>
              <a:rPr lang="en-US" sz="1600" dirty="0" smtClean="0"/>
              <a:t>,  </a:t>
            </a:r>
            <a:r>
              <a:rPr lang="en-US" sz="1600" i="1" dirty="0" smtClean="0"/>
              <a:t>W</a:t>
            </a:r>
            <a:r>
              <a:rPr lang="en-US" sz="1600" dirty="0" smtClean="0"/>
              <a:t> = </a:t>
            </a:r>
            <a:r>
              <a:rPr lang="en-US" sz="1600" i="1" dirty="0" smtClean="0"/>
              <a:t>H</a:t>
            </a:r>
            <a:r>
              <a:rPr lang="en-US" sz="1600" dirty="0" smtClean="0"/>
              <a:t>(</a:t>
            </a:r>
            <a:r>
              <a:rPr lang="en-US" sz="1600" i="1" dirty="0" smtClean="0"/>
              <a:t>U, V, y</a:t>
            </a:r>
            <a:r>
              <a:rPr lang="en-US" sz="1600" i="1" baseline="30000" dirty="0" smtClean="0"/>
              <a:t>r</a:t>
            </a:r>
            <a:r>
              <a:rPr lang="en-US" sz="1600" dirty="0" smtClean="0"/>
              <a:t>)</a:t>
            </a:r>
            <a:r>
              <a:rPr lang="en-US" sz="1600" dirty="0" smtClean="0">
                <a:sym typeface="Symbol"/>
              </a:rPr>
              <a:t></a:t>
            </a:r>
            <a:r>
              <a:rPr lang="en-US" sz="1600" i="1" dirty="0" smtClean="0">
                <a:sym typeface="Symbol"/>
              </a:rPr>
              <a:t>m</a:t>
            </a:r>
            <a:r>
              <a:rPr lang="en-US" sz="1600" dirty="0" smtClean="0">
                <a:latin typeface="Symbol" pitchFamily="18" charset="2"/>
                <a:sym typeface="Symbol"/>
              </a:rPr>
              <a:t>||</a:t>
            </a:r>
            <a:r>
              <a:rPr lang="en-US" sz="1600" i="1" dirty="0" smtClean="0">
                <a:sym typeface="Symbol"/>
              </a:rPr>
              <a:t>r</a:t>
            </a:r>
            <a:endParaRPr lang="en-US" sz="1600" i="1" dirty="0" smtClean="0"/>
          </a:p>
          <a:p>
            <a:pPr marL="231775" indent="-231775">
              <a:buFont typeface="Arial" pitchFamily="34" charset="0"/>
              <a:buChar char="•"/>
            </a:pPr>
            <a:r>
              <a:rPr lang="en-US" sz="1600" i="1" dirty="0" smtClean="0"/>
              <a:t>C</a:t>
            </a:r>
            <a:r>
              <a:rPr lang="en-US" sz="1600" dirty="0" smtClean="0"/>
              <a:t> := (</a:t>
            </a:r>
            <a:r>
              <a:rPr lang="en-US" sz="1600" i="1" dirty="0" smtClean="0"/>
              <a:t>U, V, W</a:t>
            </a:r>
            <a:r>
              <a:rPr lang="en-US" sz="1600" dirty="0" smtClean="0"/>
              <a:t>)</a:t>
            </a:r>
          </a:p>
          <a:p>
            <a:pPr marL="231775" indent="-231775"/>
            <a:endParaRPr lang="en-US" sz="1600" dirty="0" smtClean="0"/>
          </a:p>
          <a:p>
            <a:pPr marL="231775" indent="-231775"/>
            <a:r>
              <a:rPr lang="en-US" dirty="0" smtClean="0"/>
              <a:t>Dec(</a:t>
            </a:r>
            <a:r>
              <a:rPr lang="en-US" i="1" dirty="0" err="1" smtClean="0"/>
              <a:t>sk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dirty="0" smtClean="0"/>
              <a:t>)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sz="1600" i="1" dirty="0" smtClean="0"/>
              <a:t>m</a:t>
            </a:r>
            <a:r>
              <a:rPr lang="en-US" sz="1600" dirty="0" smtClean="0">
                <a:latin typeface="Symbol" pitchFamily="18" charset="2"/>
              </a:rPr>
              <a:t>||</a:t>
            </a:r>
            <a:r>
              <a:rPr lang="en-US" sz="1600" i="1" dirty="0" smtClean="0"/>
              <a:t>r</a:t>
            </a:r>
            <a:r>
              <a:rPr lang="en-US" sz="1600" dirty="0" smtClean="0"/>
              <a:t> </a:t>
            </a:r>
            <a:r>
              <a:rPr lang="en-US" sz="1600" dirty="0" smtClean="0">
                <a:sym typeface="Symbol"/>
              </a:rPr>
              <a:t> </a:t>
            </a:r>
            <a:r>
              <a:rPr lang="en-US" sz="1600" i="1" dirty="0" smtClean="0">
                <a:sym typeface="Symbol"/>
              </a:rPr>
              <a:t>W</a:t>
            </a:r>
            <a:r>
              <a:rPr lang="en-US" sz="1600" dirty="0" smtClean="0">
                <a:sym typeface="Symbol"/>
              </a:rPr>
              <a:t></a:t>
            </a:r>
            <a:r>
              <a:rPr lang="en-US" sz="1600" i="1" dirty="0" smtClean="0">
                <a:sym typeface="Symbol"/>
              </a:rPr>
              <a:t>H</a:t>
            </a:r>
            <a:r>
              <a:rPr lang="en-US" sz="1600" dirty="0" smtClean="0">
                <a:sym typeface="Symbol"/>
              </a:rPr>
              <a:t>(</a:t>
            </a:r>
            <a:r>
              <a:rPr lang="en-US" sz="1600" i="1" dirty="0" smtClean="0">
                <a:sym typeface="Symbol"/>
              </a:rPr>
              <a:t>U, V, </a:t>
            </a:r>
            <a:r>
              <a:rPr lang="en-US" sz="1600" i="1" dirty="0" err="1" smtClean="0">
                <a:sym typeface="Symbol"/>
              </a:rPr>
              <a:t>U</a:t>
            </a:r>
            <a:r>
              <a:rPr lang="en-US" sz="1600" i="1" baseline="30000" dirty="0" err="1" smtClean="0">
                <a:sym typeface="Symbol"/>
              </a:rPr>
              <a:t>x</a:t>
            </a:r>
            <a:r>
              <a:rPr lang="en-US" sz="1600" dirty="0" smtClean="0">
                <a:sym typeface="Symbol"/>
              </a:rPr>
              <a:t>)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sz="1600" dirty="0" smtClean="0">
                <a:sym typeface="Symbol"/>
              </a:rPr>
              <a:t>Verify  </a:t>
            </a:r>
            <a:r>
              <a:rPr lang="en-US" sz="1600" i="1" dirty="0" smtClean="0"/>
              <a:t>r</a:t>
            </a:r>
            <a:r>
              <a:rPr lang="en-US" sz="1600" dirty="0" smtClean="0"/>
              <a:t> </a:t>
            </a:r>
            <a:r>
              <a:rPr lang="en-US" sz="1600" dirty="0" smtClean="0">
                <a:sym typeface="Symbol"/>
              </a:rPr>
              <a:t></a:t>
            </a:r>
            <a:r>
              <a:rPr lang="en-US" sz="1600" i="1" baseline="-25000" dirty="0" smtClean="0">
                <a:sym typeface="Symbol"/>
              </a:rPr>
              <a:t>R</a:t>
            </a:r>
            <a:r>
              <a:rPr lang="en-US" sz="1600" dirty="0" smtClean="0">
                <a:sym typeface="Symbol"/>
              </a:rPr>
              <a:t> </a:t>
            </a:r>
            <a:r>
              <a:rPr lang="en-US" sz="1600" dirty="0" err="1" smtClean="0">
                <a:sym typeface="Symbol"/>
              </a:rPr>
              <a:t>Z</a:t>
            </a:r>
            <a:r>
              <a:rPr lang="en-US" sz="1600" i="1" baseline="-25000" dirty="0" err="1" smtClean="0">
                <a:sym typeface="Symbol"/>
              </a:rPr>
              <a:t>q</a:t>
            </a:r>
            <a:r>
              <a:rPr lang="en-US" sz="1600" dirty="0" smtClean="0">
                <a:sym typeface="Symbol"/>
              </a:rPr>
              <a:t>*  </a:t>
            </a:r>
            <a:r>
              <a:rPr lang="en-US" sz="1600" i="1" dirty="0" smtClean="0">
                <a:sym typeface="Symbol"/>
              </a:rPr>
              <a:t>m</a:t>
            </a:r>
            <a:r>
              <a:rPr lang="en-US" sz="1600" dirty="0" smtClean="0">
                <a:sym typeface="Symbol"/>
              </a:rPr>
              <a:t>  </a:t>
            </a:r>
            <a:r>
              <a:rPr lang="en-US" sz="1600" i="1" dirty="0" smtClean="0"/>
              <a:t>G</a:t>
            </a:r>
            <a:r>
              <a:rPr lang="en-US" sz="1600" baseline="-25000" dirty="0" smtClean="0"/>
              <a:t>1</a:t>
            </a:r>
            <a:r>
              <a:rPr lang="en-US" sz="1600" dirty="0" smtClean="0"/>
              <a:t>\{1} </a:t>
            </a:r>
            <a:r>
              <a:rPr lang="en-US" sz="1600" dirty="0" smtClean="0">
                <a:sym typeface="Symbol"/>
              </a:rPr>
              <a:t> </a:t>
            </a:r>
            <a:r>
              <a:rPr lang="en-US" sz="1600" i="1" dirty="0" smtClean="0">
                <a:sym typeface="Symbol"/>
              </a:rPr>
              <a:t>U</a:t>
            </a:r>
            <a:r>
              <a:rPr lang="en-US" sz="1600" dirty="0" smtClean="0">
                <a:sym typeface="Symbol"/>
              </a:rPr>
              <a:t> = </a:t>
            </a:r>
            <a:r>
              <a:rPr lang="en-US" sz="1600" i="1" dirty="0" err="1" smtClean="0">
                <a:sym typeface="Symbol"/>
              </a:rPr>
              <a:t>g</a:t>
            </a:r>
            <a:r>
              <a:rPr lang="en-US" sz="1600" i="1" baseline="30000" dirty="0" err="1" smtClean="0">
                <a:sym typeface="Symbol"/>
              </a:rPr>
              <a:t>r</a:t>
            </a:r>
            <a:r>
              <a:rPr lang="en-US" sz="1600" dirty="0" smtClean="0">
                <a:sym typeface="Symbol"/>
              </a:rPr>
              <a:t>  </a:t>
            </a:r>
            <a:r>
              <a:rPr lang="en-US" sz="1600" i="1" dirty="0" smtClean="0">
                <a:sym typeface="Symbol"/>
              </a:rPr>
              <a:t>V</a:t>
            </a:r>
            <a:r>
              <a:rPr lang="en-US" sz="1600" dirty="0" smtClean="0">
                <a:sym typeface="Symbol"/>
              </a:rPr>
              <a:t> = </a:t>
            </a:r>
            <a:r>
              <a:rPr lang="en-US" sz="1600" i="1" dirty="0" err="1" smtClean="0">
                <a:sym typeface="Symbol"/>
              </a:rPr>
              <a:t>m</a:t>
            </a:r>
            <a:r>
              <a:rPr lang="en-US" sz="1600" i="1" baseline="30000" dirty="0" err="1" smtClean="0">
                <a:sym typeface="Symbol"/>
              </a:rPr>
              <a:t>r</a:t>
            </a:r>
            <a:endParaRPr lang="en-US" sz="1600" i="1" baseline="30000" dirty="0" smtClean="0">
              <a:sym typeface="Symbol"/>
            </a:endParaRPr>
          </a:p>
          <a:p>
            <a:pPr marL="231775" indent="-231775">
              <a:buFont typeface="Arial" pitchFamily="34" charset="0"/>
              <a:buChar char="•"/>
            </a:pPr>
            <a:r>
              <a:rPr lang="en-US" sz="1600" dirty="0" smtClean="0"/>
              <a:t>If true, return </a:t>
            </a:r>
            <a:r>
              <a:rPr lang="en-US" sz="1600" i="1" dirty="0" smtClean="0"/>
              <a:t>m</a:t>
            </a:r>
            <a:r>
              <a:rPr lang="en-US" sz="1600" dirty="0" smtClean="0"/>
              <a:t>, else return </a:t>
            </a:r>
            <a:r>
              <a:rPr lang="en-US" sz="1600" dirty="0" smtClean="0">
                <a:sym typeface="Symbol"/>
              </a:rPr>
              <a:t>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6019800"/>
            <a:ext cx="7708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34950" indent="-234950">
              <a:buFont typeface="Arial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Observation:</a:t>
            </a:r>
            <a:r>
              <a:rPr lang="en-US" dirty="0" smtClean="0"/>
              <a:t> in </a:t>
            </a:r>
            <a:r>
              <a:rPr lang="en-US" dirty="0" smtClean="0"/>
              <a:t>a non-bilinear group, </a:t>
            </a:r>
            <a:r>
              <a:rPr lang="en-US" dirty="0" smtClean="0"/>
              <a:t>this </a:t>
            </a:r>
            <a:r>
              <a:rPr lang="en-US" dirty="0" smtClean="0"/>
              <a:t>PKE </a:t>
            </a:r>
            <a:r>
              <a:rPr lang="en-US" dirty="0" smtClean="0"/>
              <a:t>achieves </a:t>
            </a:r>
            <a:r>
              <a:rPr lang="en-US" dirty="0" smtClean="0"/>
              <a:t>a higher security </a:t>
            </a:r>
            <a:r>
              <a:rPr lang="en-US" dirty="0" smtClean="0"/>
              <a:t>level.</a:t>
            </a:r>
            <a:endParaRPr lang="en-US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685800" y="53340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4950" indent="-234950">
              <a:buFont typeface="Arial" pitchFamily="34" charset="0"/>
              <a:buChar char="•"/>
            </a:pPr>
            <a:r>
              <a:rPr lang="en-US" dirty="0" smtClean="0"/>
              <a:t>The PKE can be implemented using a non-bilinear group. So we have more curves to choose from during implementation.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66800" y="1676400"/>
            <a:ext cx="6858000" cy="1143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9600" y="381000"/>
            <a:ext cx="4251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Extension: a non-pairing variant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066800"/>
            <a:ext cx="4184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34950" indent="-234950">
              <a:buFont typeface="Arial" pitchFamily="34" charset="0"/>
              <a:buChar char="•"/>
            </a:pPr>
            <a:r>
              <a:rPr lang="en-US" b="1" dirty="0" smtClean="0"/>
              <a:t>Bad News:</a:t>
            </a:r>
            <a:r>
              <a:rPr lang="en-US" dirty="0" smtClean="0"/>
              <a:t> still cannot achieve IND-ATK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57400" y="1828800"/>
            <a:ext cx="59013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34950" indent="-234950">
              <a:buFont typeface="Arial" pitchFamily="34" charset="0"/>
              <a:buChar char="•"/>
            </a:pPr>
            <a:r>
              <a:rPr lang="en-US" i="1" dirty="0" smtClean="0">
                <a:latin typeface="Lucida Calligraphy" pitchFamily="66" charset="0"/>
              </a:rPr>
              <a:t>A</a:t>
            </a:r>
            <a:r>
              <a:rPr lang="en-US" baseline="-25000" dirty="0" smtClean="0"/>
              <a:t>1 </a:t>
            </a:r>
            <a:r>
              <a:rPr lang="en-US" dirty="0" smtClean="0"/>
              <a:t>chooses </a:t>
            </a:r>
            <a:r>
              <a:rPr lang="en-US" i="1" dirty="0" smtClean="0"/>
              <a:t>x</a:t>
            </a:r>
            <a:r>
              <a:rPr lang="en-US" baseline="-25000" dirty="0" smtClean="0"/>
              <a:t>0</a:t>
            </a:r>
            <a:r>
              <a:rPr lang="en-US" dirty="0" smtClean="0"/>
              <a:t> = </a:t>
            </a:r>
            <a:r>
              <a:rPr lang="en-US" i="1" dirty="0" smtClean="0"/>
              <a:t>g</a:t>
            </a:r>
            <a:r>
              <a:rPr lang="en-US" i="1" baseline="30000" dirty="0" smtClean="0"/>
              <a:t>r</a:t>
            </a:r>
            <a:r>
              <a:rPr lang="en-US" sz="1600" baseline="16000" dirty="0" smtClean="0"/>
              <a:t>0</a:t>
            </a:r>
            <a:r>
              <a:rPr lang="en-US" dirty="0" smtClean="0"/>
              <a:t>, </a:t>
            </a:r>
            <a:r>
              <a:rPr lang="en-US" i="1" dirty="0" smtClean="0"/>
              <a:t>x</a:t>
            </a:r>
            <a:r>
              <a:rPr lang="en-US" baseline="-25000" dirty="0" smtClean="0"/>
              <a:t>1</a:t>
            </a:r>
            <a:r>
              <a:rPr lang="en-US" dirty="0" smtClean="0"/>
              <a:t> = </a:t>
            </a:r>
            <a:r>
              <a:rPr lang="en-US" i="1" dirty="0" smtClean="0"/>
              <a:t>g</a:t>
            </a:r>
            <a:r>
              <a:rPr lang="en-US" i="1" baseline="30000" dirty="0" smtClean="0"/>
              <a:t>r</a:t>
            </a:r>
            <a:r>
              <a:rPr lang="en-US" sz="1600" baseline="16000" dirty="0" smtClean="0"/>
              <a:t>1</a:t>
            </a:r>
            <a:r>
              <a:rPr lang="en-US" dirty="0" smtClean="0"/>
              <a:t> where </a:t>
            </a:r>
            <a:r>
              <a:rPr lang="en-US" i="1" dirty="0" smtClean="0"/>
              <a:t>r</a:t>
            </a:r>
            <a:r>
              <a:rPr lang="en-US" baseline="-25000" dirty="0" smtClean="0"/>
              <a:t>0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</a:t>
            </a:r>
            <a:r>
              <a:rPr lang="en-US" dirty="0" smtClean="0"/>
              <a:t> </a:t>
            </a:r>
            <a:r>
              <a:rPr lang="en-US" i="1" dirty="0" smtClean="0"/>
              <a:t>r</a:t>
            </a:r>
            <a:r>
              <a:rPr lang="en-US" baseline="-25000" dirty="0" smtClean="0"/>
              <a:t>1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dirty="0" smtClean="0"/>
              <a:t>challenge stage: </a:t>
            </a:r>
            <a:r>
              <a:rPr lang="en-US" i="1" dirty="0" smtClean="0"/>
              <a:t>b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 {0,1}, </a:t>
            </a:r>
            <a:r>
              <a:rPr lang="en-US" dirty="0" smtClean="0"/>
              <a:t>Enc(</a:t>
            </a:r>
            <a:r>
              <a:rPr lang="en-US" i="1" dirty="0" err="1" smtClean="0"/>
              <a:t>pk</a:t>
            </a:r>
            <a:r>
              <a:rPr lang="en-US" dirty="0" smtClean="0"/>
              <a:t>, </a:t>
            </a:r>
            <a:r>
              <a:rPr lang="en-US" i="1" dirty="0" err="1" smtClean="0"/>
              <a:t>x</a:t>
            </a:r>
            <a:r>
              <a:rPr lang="en-US" i="1" baseline="-25000" dirty="0" err="1" smtClean="0"/>
              <a:t>b</a:t>
            </a:r>
            <a:r>
              <a:rPr lang="en-US" dirty="0" smtClean="0"/>
              <a:t>) = (</a:t>
            </a:r>
            <a:r>
              <a:rPr lang="en-US" i="1" dirty="0" smtClean="0"/>
              <a:t>U</a:t>
            </a:r>
            <a:r>
              <a:rPr lang="en-US" dirty="0" smtClean="0"/>
              <a:t> = </a:t>
            </a:r>
            <a:r>
              <a:rPr lang="en-US" i="1" dirty="0" err="1" smtClean="0"/>
              <a:t>g</a:t>
            </a:r>
            <a:r>
              <a:rPr lang="en-US" i="1" baseline="30000" dirty="0" err="1" smtClean="0"/>
              <a:t>r</a:t>
            </a:r>
            <a:r>
              <a:rPr lang="en-US" dirty="0" smtClean="0"/>
              <a:t>, </a:t>
            </a:r>
            <a:r>
              <a:rPr lang="en-US" i="1" dirty="0" smtClean="0"/>
              <a:t>V</a:t>
            </a:r>
            <a:r>
              <a:rPr lang="en-US" dirty="0" smtClean="0"/>
              <a:t> = </a:t>
            </a:r>
            <a:r>
              <a:rPr lang="en-US" i="1" dirty="0" err="1" smtClean="0"/>
              <a:t>x</a:t>
            </a:r>
            <a:r>
              <a:rPr lang="en-US" i="1" baseline="-25000" dirty="0" err="1" smtClean="0"/>
              <a:t>b</a:t>
            </a:r>
            <a:r>
              <a:rPr lang="en-US" i="1" baseline="30000" dirty="0" err="1" smtClean="0"/>
              <a:t>r</a:t>
            </a:r>
            <a:r>
              <a:rPr lang="en-US" dirty="0" smtClean="0"/>
              <a:t>, </a:t>
            </a:r>
            <a:r>
              <a:rPr lang="en-US" i="1" dirty="0" smtClean="0"/>
              <a:t>W</a:t>
            </a:r>
            <a:r>
              <a:rPr lang="en-US" dirty="0" smtClean="0"/>
              <a:t>)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i="1" dirty="0" smtClean="0">
                <a:latin typeface="Lucida Calligraphy" pitchFamily="66" charset="0"/>
              </a:rPr>
              <a:t>A</a:t>
            </a:r>
            <a:r>
              <a:rPr lang="en-US" baseline="-25000" dirty="0" smtClean="0"/>
              <a:t>2 </a:t>
            </a:r>
            <a:r>
              <a:rPr lang="en-US" dirty="0" smtClean="0"/>
              <a:t>returns 0 if </a:t>
            </a:r>
            <a:r>
              <a:rPr lang="en-US" i="1" dirty="0" smtClean="0"/>
              <a:t>V</a:t>
            </a:r>
            <a:r>
              <a:rPr lang="en-US" dirty="0" smtClean="0"/>
              <a:t> = </a:t>
            </a:r>
            <a:r>
              <a:rPr lang="en-US" i="1" dirty="0" smtClean="0"/>
              <a:t>U</a:t>
            </a:r>
            <a:r>
              <a:rPr lang="en-US" i="1" baseline="30000" dirty="0" smtClean="0"/>
              <a:t>r</a:t>
            </a:r>
            <a:r>
              <a:rPr lang="en-US" sz="1600" baseline="16000" dirty="0" smtClean="0"/>
              <a:t>0</a:t>
            </a:r>
            <a:r>
              <a:rPr lang="en-US" dirty="0" smtClean="0"/>
              <a:t>; otherwise, returns 1.</a:t>
            </a:r>
            <a:endParaRPr lang="en-US" dirty="0"/>
          </a:p>
        </p:txBody>
      </p:sp>
      <p:pic>
        <p:nvPicPr>
          <p:cNvPr id="6" name="Picture 2" descr="C:\Users\Duncan\AppData\Local\Microsoft\Windows\Temporary Internet Files\Content.IE5\1WFKFOH5\MC90038918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752600"/>
            <a:ext cx="732434" cy="92080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838200" y="3657600"/>
            <a:ext cx="7239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4950" indent="-234950">
              <a:buFont typeface="Arial" pitchFamily="34" charset="0"/>
              <a:buChar char="•"/>
            </a:pPr>
            <a:r>
              <a:rPr lang="en-US" b="1" dirty="0" smtClean="0"/>
              <a:t>Good News:</a:t>
            </a:r>
            <a:r>
              <a:rPr lang="en-US" dirty="0" smtClean="0"/>
              <a:t> can achieve something stronger than OW-CCA2</a:t>
            </a:r>
          </a:p>
          <a:p>
            <a:pPr marL="234950" indent="-234950">
              <a:buFont typeface="Arial" pitchFamily="34" charset="0"/>
              <a:buChar char="•"/>
            </a:pPr>
            <a:endParaRPr lang="en-US" dirty="0" smtClean="0"/>
          </a:p>
          <a:p>
            <a:pPr marL="234950" indent="-234950">
              <a:buFont typeface="Arial" pitchFamily="34" charset="0"/>
              <a:buChar char="•"/>
            </a:pPr>
            <a:endParaRPr lang="en-US" dirty="0" smtClean="0"/>
          </a:p>
          <a:p>
            <a:pPr marL="234950" indent="-234950"/>
            <a:r>
              <a:rPr lang="en-US" b="1" dirty="0" smtClean="0">
                <a:solidFill>
                  <a:srgbClr val="0070C0"/>
                </a:solidFill>
              </a:rPr>
              <a:t>	W-IND-ATK where the adversary cannot select challenge plaintexts but the adversary is given the challenge plaintexts.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9600" y="381000"/>
            <a:ext cx="16129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W-IND-ATK</a:t>
            </a:r>
            <a:endParaRPr lang="en-US" sz="2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295400"/>
            <a:ext cx="829491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62000" y="4572000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4950" indent="-234950">
              <a:buFont typeface="Arial" pitchFamily="34" charset="0"/>
              <a:buChar char="•"/>
            </a:pPr>
            <a:r>
              <a:rPr lang="en-US" dirty="0" smtClean="0"/>
              <a:t>In the random oracle model, the PKE in a non-bilinear group is W-IND-CCA2 secure under the DDH assumption.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9600" y="381000"/>
            <a:ext cx="17817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Future Work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295400"/>
            <a:ext cx="8153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4950" indent="-234950">
              <a:buFont typeface="Arial" pitchFamily="34" charset="0"/>
              <a:buChar char="•"/>
            </a:pPr>
            <a:r>
              <a:rPr lang="en-US" dirty="0" smtClean="0"/>
              <a:t>Standard model construction</a:t>
            </a:r>
          </a:p>
          <a:p>
            <a:pPr marL="234950" indent="-234950">
              <a:buFont typeface="Arial" pitchFamily="34" charset="0"/>
              <a:buChar char="•"/>
            </a:pPr>
            <a:endParaRPr lang="en-US" dirty="0" smtClean="0"/>
          </a:p>
          <a:p>
            <a:pPr marL="234950" indent="-234950">
              <a:buFont typeface="Arial" pitchFamily="34" charset="0"/>
              <a:buChar char="•"/>
            </a:pPr>
            <a:r>
              <a:rPr lang="en-US" dirty="0" smtClean="0"/>
              <a:t>Achieving IND-CCA2 for </a:t>
            </a:r>
            <a:r>
              <a:rPr lang="en-US" b="1" dirty="0" smtClean="0"/>
              <a:t>Test</a:t>
            </a:r>
            <a:r>
              <a:rPr lang="en-US" dirty="0" smtClean="0"/>
              <a:t>-removed </a:t>
            </a:r>
            <a:r>
              <a:rPr lang="en-US" dirty="0" smtClean="0"/>
              <a:t>version</a:t>
            </a:r>
          </a:p>
          <a:p>
            <a:pPr marL="234950" indent="-234950">
              <a:buFont typeface="Arial" pitchFamily="34" charset="0"/>
              <a:buChar char="•"/>
            </a:pPr>
            <a:endParaRPr lang="en-US" dirty="0" smtClean="0"/>
          </a:p>
          <a:p>
            <a:pPr marL="234950" indent="-234950">
              <a:buFont typeface="Arial" pitchFamily="34" charset="0"/>
              <a:buChar char="•"/>
            </a:pPr>
            <a:r>
              <a:rPr lang="en-US" b="1" dirty="0" smtClean="0"/>
              <a:t>Question:</a:t>
            </a:r>
            <a:r>
              <a:rPr lang="en-US" dirty="0" smtClean="0"/>
              <a:t> is there any application for the property that the same scheme is PKE-ET </a:t>
            </a:r>
            <a:r>
              <a:rPr lang="en-US" dirty="0" smtClean="0"/>
              <a:t>on bilinear group while being a </a:t>
            </a:r>
            <a:r>
              <a:rPr lang="en-US" dirty="0" smtClean="0"/>
              <a:t>PKE on non-bilinear group?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523999" y="1981200"/>
            <a:ext cx="5259004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smtClean="0"/>
              <a:t>Q&amp;A</a:t>
            </a:r>
          </a:p>
          <a:p>
            <a:pPr algn="ctr"/>
            <a:endParaRPr lang="en-US" b="1" dirty="0" smtClean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 smtClean="0"/>
          </a:p>
          <a:p>
            <a:pPr algn="ctr"/>
            <a:r>
              <a:rPr lang="en-US" dirty="0" smtClean="0"/>
              <a:t>More details can be </a:t>
            </a:r>
            <a:r>
              <a:rPr lang="en-US" smtClean="0"/>
              <a:t>found in </a:t>
            </a:r>
            <a:r>
              <a:rPr lang="en-US" dirty="0" smtClean="0"/>
              <a:t>the Proc. of CT-RSA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85800" y="1143000"/>
            <a:ext cx="7593041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31775" indent="-231775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/>
              <a:t>What is </a:t>
            </a:r>
            <a:r>
              <a:rPr lang="en-US" sz="2000" b="1" dirty="0" smtClean="0">
                <a:solidFill>
                  <a:srgbClr val="0070C0"/>
                </a:solidFill>
              </a:rPr>
              <a:t>PKE with Equality Test</a:t>
            </a:r>
            <a:r>
              <a:rPr lang="en-US" sz="2000" dirty="0" smtClean="0"/>
              <a:t>?</a:t>
            </a:r>
          </a:p>
          <a:p>
            <a:pPr marL="231775" indent="-231775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/>
              <a:t>Is it related to </a:t>
            </a:r>
            <a:r>
              <a:rPr lang="en-US" sz="2000" i="1" dirty="0" smtClean="0"/>
              <a:t>PKE with Keyword Search </a:t>
            </a:r>
            <a:r>
              <a:rPr lang="en-US" sz="2000" dirty="0" smtClean="0"/>
              <a:t>or </a:t>
            </a:r>
            <a:r>
              <a:rPr lang="en-US" sz="2000" i="1" dirty="0" smtClean="0"/>
              <a:t>Deterministic PKE</a:t>
            </a:r>
            <a:r>
              <a:rPr lang="en-US" sz="2000" dirty="0" smtClean="0"/>
              <a:t>?</a:t>
            </a:r>
          </a:p>
          <a:p>
            <a:pPr marL="231775" indent="-231775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/>
              <a:t>Applications</a:t>
            </a:r>
          </a:p>
          <a:p>
            <a:pPr marL="231775" indent="-231775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/>
              <a:t>Our</a:t>
            </a:r>
            <a:r>
              <a:rPr lang="en-US" sz="2000" b="1" dirty="0" smtClean="0"/>
              <a:t> </a:t>
            </a:r>
            <a:r>
              <a:rPr lang="en-US" sz="2000" dirty="0" smtClean="0"/>
              <a:t>construction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sz="2000" dirty="0" smtClean="0"/>
              <a:t>What security level can it achieve?</a:t>
            </a:r>
          </a:p>
          <a:p>
            <a:pPr marL="688975" lvl="1" indent="-231775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/>
              <a:t>Impossibility of achieving IND-ATK (e.g. IND-CPA or IND-CCA1/2)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sz="2000" dirty="0" smtClean="0"/>
              <a:t>Extension:  a </a:t>
            </a:r>
            <a:r>
              <a:rPr lang="en-US" sz="2000" b="1" dirty="0" smtClean="0">
                <a:solidFill>
                  <a:srgbClr val="0070C0"/>
                </a:solidFill>
              </a:rPr>
              <a:t>non-pairing</a:t>
            </a:r>
            <a:r>
              <a:rPr lang="en-US" sz="2000" dirty="0" smtClean="0"/>
              <a:t> variant</a:t>
            </a:r>
          </a:p>
          <a:p>
            <a:pPr marL="688975" lvl="1" indent="-231775">
              <a:buFont typeface="Arial" pitchFamily="34" charset="0"/>
              <a:buChar char="•"/>
            </a:pPr>
            <a:r>
              <a:rPr lang="en-US" sz="2000" dirty="0" smtClean="0"/>
              <a:t>W-IND-CCA2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381000"/>
            <a:ext cx="1136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Outline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>
            <a:off x="5181600" y="4267200"/>
            <a:ext cx="3429000" cy="1981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381000"/>
            <a:ext cx="53136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What is </a:t>
            </a:r>
            <a:r>
              <a:rPr lang="en-US" sz="2400" b="1" dirty="0" smtClean="0">
                <a:solidFill>
                  <a:srgbClr val="0070C0"/>
                </a:solidFill>
              </a:rPr>
              <a:t>PKE with Equality Test (PKE-ET)</a:t>
            </a:r>
            <a:r>
              <a:rPr lang="en-US" sz="2400" b="1" dirty="0" smtClean="0"/>
              <a:t>?</a:t>
            </a:r>
            <a:endParaRPr lang="en-US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1752600" y="1905000"/>
            <a:ext cx="1447800" cy="4572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Enc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295400" y="21336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2246312" y="1715294"/>
            <a:ext cx="383382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200400" y="21336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38200" y="1905000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M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20" name="TextBox 19"/>
          <p:cNvSpPr txBox="1"/>
          <p:nvPr/>
        </p:nvSpPr>
        <p:spPr>
          <a:xfrm>
            <a:off x="2209800" y="1219200"/>
            <a:ext cx="49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pk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21" name="TextBox 20"/>
          <p:cNvSpPr txBox="1"/>
          <p:nvPr/>
        </p:nvSpPr>
        <p:spPr>
          <a:xfrm>
            <a:off x="3657600" y="1905000"/>
            <a:ext cx="383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C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22" name="Rectangle 21"/>
          <p:cNvSpPr/>
          <p:nvPr/>
        </p:nvSpPr>
        <p:spPr>
          <a:xfrm>
            <a:off x="1752600" y="4419600"/>
            <a:ext cx="1447800" cy="4572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Enc</a:t>
            </a:r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1295400" y="46482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>
            <a:off x="2246312" y="4229894"/>
            <a:ext cx="383382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3200400" y="46482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838200" y="4419600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M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27" name="TextBox 26"/>
          <p:cNvSpPr txBox="1"/>
          <p:nvPr/>
        </p:nvSpPr>
        <p:spPr>
          <a:xfrm>
            <a:off x="2209800" y="3733800"/>
            <a:ext cx="49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pk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28" name="TextBox 27"/>
          <p:cNvSpPr txBox="1"/>
          <p:nvPr/>
        </p:nvSpPr>
        <p:spPr>
          <a:xfrm>
            <a:off x="3657600" y="4419600"/>
            <a:ext cx="383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C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pic>
        <p:nvPicPr>
          <p:cNvPr id="1027" name="Picture 3" descr="C:\Users\Duncan\AppData\Local\Microsoft\Windows\Temporary Internet Files\Content.IE5\1WFKFOH5\MC9000786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1828800"/>
            <a:ext cx="672994" cy="1447800"/>
          </a:xfrm>
          <a:prstGeom prst="rect">
            <a:avLst/>
          </a:prstGeom>
          <a:noFill/>
        </p:spPr>
      </p:pic>
      <p:cxnSp>
        <p:nvCxnSpPr>
          <p:cNvPr id="34" name="Straight Arrow Connector 33"/>
          <p:cNvCxnSpPr>
            <a:stCxn id="21" idx="3"/>
          </p:cNvCxnSpPr>
          <p:nvPr/>
        </p:nvCxnSpPr>
        <p:spPr>
          <a:xfrm>
            <a:off x="4041038" y="2089666"/>
            <a:ext cx="1445362" cy="1201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28" idx="3"/>
          </p:cNvCxnSpPr>
          <p:nvPr/>
        </p:nvCxnSpPr>
        <p:spPr>
          <a:xfrm flipV="1">
            <a:off x="4041038" y="3124200"/>
            <a:ext cx="1597762" cy="148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553200" y="2362200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M</a:t>
            </a:r>
            <a:r>
              <a:rPr lang="en-US" baseline="-25000" dirty="0" smtClean="0"/>
              <a:t>1</a:t>
            </a:r>
            <a:r>
              <a:rPr lang="en-US" dirty="0" smtClean="0"/>
              <a:t> =? </a:t>
            </a:r>
            <a:r>
              <a:rPr lang="en-US" i="1" dirty="0" smtClean="0"/>
              <a:t>M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41" name="Rectangle 40"/>
          <p:cNvSpPr/>
          <p:nvPr/>
        </p:nvSpPr>
        <p:spPr>
          <a:xfrm>
            <a:off x="6172200" y="5105400"/>
            <a:ext cx="609600" cy="4572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5410200" y="4648200"/>
            <a:ext cx="383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C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43" name="TextBox 42"/>
          <p:cNvSpPr txBox="1"/>
          <p:nvPr/>
        </p:nvSpPr>
        <p:spPr>
          <a:xfrm>
            <a:off x="5410200" y="5638800"/>
            <a:ext cx="383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C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cxnSp>
        <p:nvCxnSpPr>
          <p:cNvPr id="46" name="Straight Arrow Connector 45"/>
          <p:cNvCxnSpPr>
            <a:stCxn id="42" idx="3"/>
          </p:cNvCxnSpPr>
          <p:nvPr/>
        </p:nvCxnSpPr>
        <p:spPr>
          <a:xfrm>
            <a:off x="5793638" y="4832866"/>
            <a:ext cx="378562" cy="2725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43" idx="3"/>
          </p:cNvCxnSpPr>
          <p:nvPr/>
        </p:nvCxnSpPr>
        <p:spPr>
          <a:xfrm flipV="1">
            <a:off x="5793638" y="5562600"/>
            <a:ext cx="378562" cy="2608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41" idx="3"/>
          </p:cNvCxnSpPr>
          <p:nvPr/>
        </p:nvCxnSpPr>
        <p:spPr>
          <a:xfrm>
            <a:off x="6781800" y="53340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7162800" y="5105400"/>
            <a:ext cx="1374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</a:t>
            </a:r>
            <a:r>
              <a:rPr lang="en-US" i="1" dirty="0" smtClean="0"/>
              <a:t> </a:t>
            </a:r>
            <a:r>
              <a:rPr lang="en-US" i="1" dirty="0" err="1" smtClean="0"/>
              <a:t>iff</a:t>
            </a:r>
            <a:r>
              <a:rPr lang="en-US" i="1" dirty="0" smtClean="0"/>
              <a:t> M</a:t>
            </a:r>
            <a:r>
              <a:rPr lang="en-US" baseline="-25000" dirty="0" smtClean="0"/>
              <a:t>1</a:t>
            </a:r>
            <a:r>
              <a:rPr lang="en-US" dirty="0" smtClean="0"/>
              <a:t> = </a:t>
            </a:r>
            <a:r>
              <a:rPr lang="en-US" i="1" dirty="0" smtClean="0"/>
              <a:t>M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0" grpId="0"/>
      <p:bldP spid="41" grpId="0" animBg="1"/>
      <p:bldP spid="42" grpId="0"/>
      <p:bldP spid="43" grpId="0"/>
      <p:bldP spid="5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9600" y="381000"/>
            <a:ext cx="53136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What is </a:t>
            </a:r>
            <a:r>
              <a:rPr lang="en-US" sz="2400" b="1" dirty="0" smtClean="0">
                <a:solidFill>
                  <a:srgbClr val="0070C0"/>
                </a:solidFill>
              </a:rPr>
              <a:t>PKE with Equality Test (PKE-ET)</a:t>
            </a:r>
            <a:r>
              <a:rPr lang="en-US" sz="2400" b="1" dirty="0" smtClean="0"/>
              <a:t>?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1295400"/>
            <a:ext cx="2273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1. Perfect Consistency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3581400"/>
            <a:ext cx="1439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2. Soundness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143000" y="1676400"/>
            <a:ext cx="7156126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 every </a:t>
            </a:r>
            <a:r>
              <a:rPr lang="en-US" i="1" dirty="0" smtClean="0"/>
              <a:t>M</a:t>
            </a:r>
            <a:r>
              <a:rPr lang="en-US" dirty="0" smtClean="0"/>
              <a:t> in plaintext space </a:t>
            </a:r>
            <a:r>
              <a:rPr lang="en-US" dirty="0" err="1" smtClean="0"/>
              <a:t>PtSp</a:t>
            </a:r>
            <a:r>
              <a:rPr lang="en-US" dirty="0" smtClean="0"/>
              <a:t>(</a:t>
            </a:r>
            <a:r>
              <a:rPr lang="en-US" i="1" dirty="0" smtClean="0"/>
              <a:t>k</a:t>
            </a:r>
            <a:r>
              <a:rPr lang="en-US" dirty="0" smtClean="0"/>
              <a:t>),</a:t>
            </a:r>
          </a:p>
          <a:p>
            <a:pPr>
              <a:spcBef>
                <a:spcPts val="1200"/>
              </a:spcBef>
              <a:spcAft>
                <a:spcPts val="1200"/>
              </a:spcAft>
              <a:tabLst>
                <a:tab pos="692150" algn="l"/>
              </a:tabLst>
            </a:pPr>
            <a:r>
              <a:rPr lang="en-US" b="1" dirty="0" smtClean="0"/>
              <a:t>	</a:t>
            </a:r>
            <a:r>
              <a:rPr lang="en-US" dirty="0" smtClean="0"/>
              <a:t>Pr[ </a:t>
            </a:r>
            <a:r>
              <a:rPr lang="en-US" b="1" dirty="0" smtClean="0"/>
              <a:t>Test</a:t>
            </a:r>
            <a:r>
              <a:rPr lang="en-US" dirty="0" smtClean="0"/>
              <a:t>(</a:t>
            </a:r>
            <a:r>
              <a:rPr lang="en-US" i="1" dirty="0" smtClean="0"/>
              <a:t>C</a:t>
            </a:r>
            <a:r>
              <a:rPr lang="en-US" baseline="-25000" dirty="0" smtClean="0"/>
              <a:t>1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baseline="-25000" dirty="0" smtClean="0"/>
              <a:t>2</a:t>
            </a:r>
            <a:r>
              <a:rPr lang="en-US" dirty="0" smtClean="0"/>
              <a:t>) = 1 ] = 1</a:t>
            </a:r>
          </a:p>
          <a:p>
            <a:r>
              <a:rPr lang="en-US" dirty="0" smtClean="0"/>
              <a:t>if (</a:t>
            </a:r>
            <a:r>
              <a:rPr lang="en-US" i="1" dirty="0" smtClean="0"/>
              <a:t>pk</a:t>
            </a:r>
            <a:r>
              <a:rPr lang="en-US" baseline="-25000" dirty="0" smtClean="0"/>
              <a:t>1</a:t>
            </a:r>
            <a:r>
              <a:rPr lang="en-US" dirty="0" smtClean="0"/>
              <a:t>, </a:t>
            </a:r>
            <a:r>
              <a:rPr lang="en-US" i="1" dirty="0" smtClean="0"/>
              <a:t>sk</a:t>
            </a:r>
            <a:r>
              <a:rPr lang="en-US" baseline="-25000" dirty="0" smtClean="0"/>
              <a:t>1</a:t>
            </a:r>
            <a:r>
              <a:rPr lang="en-US" dirty="0" smtClean="0"/>
              <a:t>) </a:t>
            </a:r>
            <a:r>
              <a:rPr lang="en-US" dirty="0" smtClean="0">
                <a:sym typeface="Symbol"/>
              </a:rPr>
              <a:t> </a:t>
            </a:r>
            <a:r>
              <a:rPr lang="en-US" i="1" dirty="0" smtClean="0">
                <a:sym typeface="Symbol"/>
              </a:rPr>
              <a:t>G</a:t>
            </a:r>
            <a:r>
              <a:rPr lang="en-US" dirty="0" smtClean="0">
                <a:sym typeface="Symbol"/>
              </a:rPr>
              <a:t>(1</a:t>
            </a:r>
            <a:r>
              <a:rPr lang="en-US" i="1" baseline="30000" dirty="0" smtClean="0">
                <a:sym typeface="Symbol"/>
              </a:rPr>
              <a:t>k</a:t>
            </a:r>
            <a:r>
              <a:rPr lang="en-US" dirty="0" smtClean="0">
                <a:sym typeface="Symbol"/>
              </a:rPr>
              <a:t>), </a:t>
            </a:r>
            <a:r>
              <a:rPr lang="en-US" dirty="0" smtClean="0"/>
              <a:t>(</a:t>
            </a:r>
            <a:r>
              <a:rPr lang="en-US" i="1" dirty="0" smtClean="0"/>
              <a:t>pk</a:t>
            </a:r>
            <a:r>
              <a:rPr lang="en-US" baseline="-25000" dirty="0" smtClean="0"/>
              <a:t>2</a:t>
            </a:r>
            <a:r>
              <a:rPr lang="en-US" dirty="0" smtClean="0"/>
              <a:t>, </a:t>
            </a:r>
            <a:r>
              <a:rPr lang="en-US" i="1" dirty="0" smtClean="0"/>
              <a:t>sk</a:t>
            </a:r>
            <a:r>
              <a:rPr lang="en-US" baseline="-25000" dirty="0" smtClean="0"/>
              <a:t>2</a:t>
            </a:r>
            <a:r>
              <a:rPr lang="en-US" dirty="0" smtClean="0"/>
              <a:t>) </a:t>
            </a:r>
            <a:r>
              <a:rPr lang="en-US" dirty="0" smtClean="0">
                <a:sym typeface="Symbol"/>
              </a:rPr>
              <a:t> </a:t>
            </a:r>
            <a:r>
              <a:rPr lang="en-US" i="1" dirty="0" smtClean="0">
                <a:sym typeface="Symbol"/>
              </a:rPr>
              <a:t>G</a:t>
            </a:r>
            <a:r>
              <a:rPr lang="en-US" dirty="0" smtClean="0">
                <a:sym typeface="Symbol"/>
              </a:rPr>
              <a:t>(1</a:t>
            </a:r>
            <a:r>
              <a:rPr lang="en-US" i="1" baseline="30000" dirty="0" smtClean="0">
                <a:sym typeface="Symbol"/>
              </a:rPr>
              <a:t>k</a:t>
            </a:r>
            <a:r>
              <a:rPr lang="en-US" dirty="0" smtClean="0">
                <a:sym typeface="Symbol"/>
              </a:rPr>
              <a:t>), </a:t>
            </a:r>
            <a:r>
              <a:rPr lang="en-US" i="1" dirty="0" smtClean="0">
                <a:sym typeface="Symbol"/>
              </a:rPr>
              <a:t>C</a:t>
            </a:r>
            <a:r>
              <a:rPr lang="en-US" baseline="-25000" dirty="0" smtClean="0">
                <a:sym typeface="Symbol"/>
              </a:rPr>
              <a:t>1</a:t>
            </a:r>
            <a:r>
              <a:rPr lang="en-US" dirty="0" smtClean="0">
                <a:sym typeface="Symbol"/>
              </a:rPr>
              <a:t>  </a:t>
            </a:r>
            <a:r>
              <a:rPr lang="en-US" i="1" dirty="0" smtClean="0">
                <a:sym typeface="Symbol"/>
              </a:rPr>
              <a:t>E</a:t>
            </a:r>
            <a:r>
              <a:rPr lang="en-US" dirty="0" smtClean="0">
                <a:sym typeface="Symbol"/>
              </a:rPr>
              <a:t>(</a:t>
            </a:r>
            <a:r>
              <a:rPr lang="en-US" i="1" dirty="0" smtClean="0">
                <a:sym typeface="Symbol"/>
              </a:rPr>
              <a:t>pk</a:t>
            </a:r>
            <a:r>
              <a:rPr lang="en-US" baseline="-25000" dirty="0" smtClean="0">
                <a:sym typeface="Symbol"/>
              </a:rPr>
              <a:t>1</a:t>
            </a:r>
            <a:r>
              <a:rPr lang="en-US" dirty="0" smtClean="0">
                <a:sym typeface="Symbol"/>
              </a:rPr>
              <a:t>, </a:t>
            </a:r>
            <a:r>
              <a:rPr lang="en-US" i="1" dirty="0" smtClean="0">
                <a:sym typeface="Symbol"/>
              </a:rPr>
              <a:t>M</a:t>
            </a:r>
            <a:r>
              <a:rPr lang="en-US" dirty="0" smtClean="0">
                <a:sym typeface="Symbol"/>
              </a:rPr>
              <a:t>) and </a:t>
            </a:r>
            <a:r>
              <a:rPr lang="en-US" i="1" dirty="0" smtClean="0">
                <a:sym typeface="Symbol"/>
              </a:rPr>
              <a:t>C</a:t>
            </a:r>
            <a:r>
              <a:rPr lang="en-US" baseline="-25000" dirty="0" smtClean="0">
                <a:sym typeface="Symbol"/>
              </a:rPr>
              <a:t>2</a:t>
            </a:r>
            <a:r>
              <a:rPr lang="en-US" dirty="0" smtClean="0">
                <a:sym typeface="Symbol"/>
              </a:rPr>
              <a:t>  </a:t>
            </a:r>
            <a:r>
              <a:rPr lang="en-US" i="1" dirty="0" smtClean="0">
                <a:sym typeface="Symbol"/>
              </a:rPr>
              <a:t>E</a:t>
            </a:r>
            <a:r>
              <a:rPr lang="en-US" dirty="0" smtClean="0">
                <a:sym typeface="Symbol"/>
              </a:rPr>
              <a:t>(</a:t>
            </a:r>
            <a:r>
              <a:rPr lang="en-US" i="1" dirty="0" smtClean="0">
                <a:sym typeface="Symbol"/>
              </a:rPr>
              <a:t>pk</a:t>
            </a:r>
            <a:r>
              <a:rPr lang="en-US" baseline="-25000" dirty="0" smtClean="0">
                <a:sym typeface="Symbol"/>
              </a:rPr>
              <a:t>2</a:t>
            </a:r>
            <a:r>
              <a:rPr lang="en-US" dirty="0" smtClean="0">
                <a:sym typeface="Symbol"/>
              </a:rPr>
              <a:t>, </a:t>
            </a:r>
            <a:r>
              <a:rPr lang="en-US" i="1" dirty="0" smtClean="0">
                <a:sym typeface="Symbol"/>
              </a:rPr>
              <a:t>M</a:t>
            </a:r>
            <a:r>
              <a:rPr lang="en-US" dirty="0" smtClean="0">
                <a:sym typeface="Symbol"/>
              </a:rPr>
              <a:t>).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143000" y="4038600"/>
            <a:ext cx="6492675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 any PPT </a:t>
            </a:r>
            <a:r>
              <a:rPr lang="en-US" i="1" dirty="0" smtClean="0"/>
              <a:t>A</a:t>
            </a:r>
            <a:r>
              <a:rPr lang="en-US" dirty="0" smtClean="0"/>
              <a:t>,</a:t>
            </a:r>
          </a:p>
          <a:p>
            <a:pPr>
              <a:spcBef>
                <a:spcPts val="1200"/>
              </a:spcBef>
              <a:spcAft>
                <a:spcPts val="1200"/>
              </a:spcAft>
              <a:tabLst>
                <a:tab pos="692150" algn="l"/>
              </a:tabLst>
            </a:pPr>
            <a:r>
              <a:rPr lang="en-US" b="1" dirty="0" smtClean="0"/>
              <a:t>	</a:t>
            </a:r>
            <a:r>
              <a:rPr lang="en-US" dirty="0" smtClean="0"/>
              <a:t>Pr[ </a:t>
            </a:r>
            <a:r>
              <a:rPr lang="en-US" b="1" dirty="0" smtClean="0"/>
              <a:t>Test</a:t>
            </a:r>
            <a:r>
              <a:rPr lang="en-US" dirty="0" smtClean="0"/>
              <a:t>(</a:t>
            </a:r>
            <a:r>
              <a:rPr lang="en-US" i="1" dirty="0" smtClean="0"/>
              <a:t>C</a:t>
            </a:r>
            <a:r>
              <a:rPr lang="en-US" baseline="-25000" dirty="0" smtClean="0"/>
              <a:t>1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baseline="-25000" dirty="0" smtClean="0"/>
              <a:t>2</a:t>
            </a:r>
            <a:r>
              <a:rPr lang="en-US" dirty="0" smtClean="0"/>
              <a:t>) = 1 </a:t>
            </a:r>
            <a:r>
              <a:rPr lang="en-US" dirty="0" smtClean="0">
                <a:sym typeface="Symbol"/>
              </a:rPr>
              <a:t></a:t>
            </a:r>
            <a:r>
              <a:rPr lang="en-US" i="1" dirty="0" smtClean="0">
                <a:sym typeface="Symbol"/>
              </a:rPr>
              <a:t> M</a:t>
            </a:r>
            <a:r>
              <a:rPr lang="en-US" baseline="-25000" dirty="0" smtClean="0">
                <a:sym typeface="Symbol"/>
              </a:rPr>
              <a:t>1</a:t>
            </a:r>
            <a:r>
              <a:rPr lang="en-US" dirty="0" smtClean="0">
                <a:sym typeface="Symbol"/>
              </a:rPr>
              <a:t>  </a:t>
            </a:r>
            <a:r>
              <a:rPr lang="en-US" i="1" dirty="0" smtClean="0">
                <a:sym typeface="Symbol"/>
              </a:rPr>
              <a:t> M</a:t>
            </a:r>
            <a:r>
              <a:rPr lang="en-US" baseline="-25000" dirty="0" smtClean="0">
                <a:sym typeface="Symbol"/>
              </a:rPr>
              <a:t>2</a:t>
            </a:r>
            <a:r>
              <a:rPr lang="en-US" dirty="0" smtClean="0">
                <a:sym typeface="Symbol"/>
              </a:rPr>
              <a:t>   </a:t>
            </a:r>
            <a:r>
              <a:rPr lang="en-US" i="1" dirty="0" smtClean="0">
                <a:sym typeface="Symbol"/>
              </a:rPr>
              <a:t>M</a:t>
            </a:r>
            <a:r>
              <a:rPr lang="en-US" baseline="-25000" dirty="0" smtClean="0">
                <a:sym typeface="Symbol"/>
              </a:rPr>
              <a:t>1</a:t>
            </a:r>
            <a:r>
              <a:rPr lang="en-US" dirty="0" smtClean="0">
                <a:sym typeface="Symbol"/>
              </a:rPr>
              <a:t>  </a:t>
            </a:r>
            <a:r>
              <a:rPr lang="en-US" i="1" dirty="0" smtClean="0">
                <a:sym typeface="Symbol"/>
              </a:rPr>
              <a:t>M</a:t>
            </a:r>
            <a:r>
              <a:rPr lang="en-US" baseline="-25000" dirty="0" smtClean="0">
                <a:sym typeface="Symbol"/>
              </a:rPr>
              <a:t>2 </a:t>
            </a:r>
            <a:r>
              <a:rPr lang="en-US" dirty="0" smtClean="0"/>
              <a:t>] </a:t>
            </a:r>
            <a:r>
              <a:rPr lang="en-US" dirty="0" smtClean="0">
                <a:sym typeface="Symbol"/>
              </a:rPr>
              <a:t> (</a:t>
            </a:r>
            <a:r>
              <a:rPr lang="en-US" i="1" dirty="0" smtClean="0">
                <a:sym typeface="Symbol"/>
              </a:rPr>
              <a:t>k</a:t>
            </a:r>
            <a:r>
              <a:rPr lang="en-US" dirty="0" smtClean="0">
                <a:sym typeface="Symbol"/>
              </a:rPr>
              <a:t>)</a:t>
            </a:r>
            <a:endParaRPr lang="en-US" dirty="0" smtClean="0"/>
          </a:p>
          <a:p>
            <a:r>
              <a:rPr lang="en-US" dirty="0" smtClean="0"/>
              <a:t>where (</a:t>
            </a:r>
            <a:r>
              <a:rPr lang="en-US" i="1" dirty="0" smtClean="0">
                <a:sym typeface="Symbol"/>
              </a:rPr>
              <a:t>C</a:t>
            </a:r>
            <a:r>
              <a:rPr lang="en-US" baseline="-25000" dirty="0" smtClean="0">
                <a:sym typeface="Symbol"/>
              </a:rPr>
              <a:t>1</a:t>
            </a:r>
            <a:r>
              <a:rPr lang="en-US" dirty="0" smtClean="0">
                <a:sym typeface="Symbol"/>
              </a:rPr>
              <a:t>, </a:t>
            </a:r>
            <a:r>
              <a:rPr lang="en-US" i="1" dirty="0" smtClean="0">
                <a:sym typeface="Symbol"/>
              </a:rPr>
              <a:t>C</a:t>
            </a:r>
            <a:r>
              <a:rPr lang="en-US" baseline="-25000" dirty="0" smtClean="0">
                <a:sym typeface="Symbol"/>
              </a:rPr>
              <a:t>2</a:t>
            </a:r>
            <a:r>
              <a:rPr lang="en-US" dirty="0" smtClean="0">
                <a:sym typeface="Symbol"/>
              </a:rPr>
              <a:t>, </a:t>
            </a:r>
            <a:r>
              <a:rPr lang="en-US" i="1" dirty="0" smtClean="0"/>
              <a:t>sk</a:t>
            </a:r>
            <a:r>
              <a:rPr lang="en-US" baseline="-25000" dirty="0" smtClean="0"/>
              <a:t>1</a:t>
            </a:r>
            <a:r>
              <a:rPr lang="en-US" dirty="0" smtClean="0"/>
              <a:t>, </a:t>
            </a:r>
            <a:r>
              <a:rPr lang="en-US" i="1" dirty="0" smtClean="0"/>
              <a:t>sk</a:t>
            </a:r>
            <a:r>
              <a:rPr lang="en-US" baseline="-25000" dirty="0" smtClean="0"/>
              <a:t>2</a:t>
            </a:r>
            <a:r>
              <a:rPr lang="en-US" dirty="0" smtClean="0"/>
              <a:t>) </a:t>
            </a:r>
            <a:r>
              <a:rPr lang="en-US" dirty="0" smtClean="0">
                <a:sym typeface="Symbol"/>
              </a:rPr>
              <a:t> </a:t>
            </a:r>
            <a:r>
              <a:rPr lang="en-US" i="1" dirty="0" smtClean="0">
                <a:sym typeface="Symbol"/>
              </a:rPr>
              <a:t>A</a:t>
            </a:r>
            <a:r>
              <a:rPr lang="en-US" dirty="0" smtClean="0">
                <a:sym typeface="Symbol"/>
              </a:rPr>
              <a:t>(1</a:t>
            </a:r>
            <a:r>
              <a:rPr lang="en-US" i="1" baseline="30000" dirty="0" smtClean="0">
                <a:sym typeface="Symbol"/>
              </a:rPr>
              <a:t>k</a:t>
            </a:r>
            <a:r>
              <a:rPr lang="en-US" dirty="0" smtClean="0">
                <a:sym typeface="Symbol"/>
              </a:rPr>
              <a:t>), </a:t>
            </a:r>
            <a:r>
              <a:rPr lang="en-US" i="1" dirty="0" smtClean="0">
                <a:sym typeface="Symbol"/>
              </a:rPr>
              <a:t>M</a:t>
            </a:r>
            <a:r>
              <a:rPr lang="en-US" baseline="-25000" dirty="0" smtClean="0">
                <a:sym typeface="Symbol"/>
              </a:rPr>
              <a:t>1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 </a:t>
            </a:r>
            <a:r>
              <a:rPr lang="en-US" i="1" dirty="0" smtClean="0">
                <a:sym typeface="Symbol"/>
              </a:rPr>
              <a:t>D</a:t>
            </a:r>
            <a:r>
              <a:rPr lang="en-US" dirty="0" smtClean="0">
                <a:sym typeface="Symbol"/>
              </a:rPr>
              <a:t>(</a:t>
            </a:r>
            <a:r>
              <a:rPr lang="en-US" i="1" dirty="0" smtClean="0">
                <a:sym typeface="Symbol"/>
              </a:rPr>
              <a:t>sk</a:t>
            </a:r>
            <a:r>
              <a:rPr lang="en-US" baseline="-25000" dirty="0" smtClean="0">
                <a:sym typeface="Symbol"/>
              </a:rPr>
              <a:t>1</a:t>
            </a:r>
            <a:r>
              <a:rPr lang="en-US" dirty="0" smtClean="0">
                <a:sym typeface="Symbol"/>
              </a:rPr>
              <a:t>, </a:t>
            </a:r>
            <a:r>
              <a:rPr lang="en-US" i="1" dirty="0" smtClean="0">
                <a:sym typeface="Symbol"/>
              </a:rPr>
              <a:t>C</a:t>
            </a:r>
            <a:r>
              <a:rPr lang="en-US" baseline="-25000" dirty="0" smtClean="0">
                <a:sym typeface="Symbol"/>
              </a:rPr>
              <a:t>1</a:t>
            </a:r>
            <a:r>
              <a:rPr lang="en-US" dirty="0" smtClean="0">
                <a:sym typeface="Symbol"/>
              </a:rPr>
              <a:t>), </a:t>
            </a:r>
            <a:r>
              <a:rPr lang="en-US" i="1" dirty="0" smtClean="0">
                <a:sym typeface="Symbol"/>
              </a:rPr>
              <a:t>M</a:t>
            </a:r>
            <a:r>
              <a:rPr lang="en-US" baseline="-25000" dirty="0" smtClean="0">
                <a:sym typeface="Symbol"/>
              </a:rPr>
              <a:t>2</a:t>
            </a:r>
            <a:r>
              <a:rPr lang="en-US" dirty="0" smtClean="0"/>
              <a:t> </a:t>
            </a:r>
            <a:r>
              <a:rPr lang="en-US" dirty="0" smtClean="0">
                <a:sym typeface="Symbol"/>
              </a:rPr>
              <a:t> </a:t>
            </a:r>
            <a:r>
              <a:rPr lang="en-US" i="1" dirty="0" smtClean="0">
                <a:sym typeface="Symbol"/>
              </a:rPr>
              <a:t>D</a:t>
            </a:r>
            <a:r>
              <a:rPr lang="en-US" dirty="0" smtClean="0">
                <a:sym typeface="Symbol"/>
              </a:rPr>
              <a:t>(</a:t>
            </a:r>
            <a:r>
              <a:rPr lang="en-US" i="1" dirty="0" smtClean="0">
                <a:sym typeface="Symbol"/>
              </a:rPr>
              <a:t>sk</a:t>
            </a:r>
            <a:r>
              <a:rPr lang="en-US" baseline="-25000" dirty="0" smtClean="0">
                <a:sym typeface="Symbol"/>
              </a:rPr>
              <a:t>2</a:t>
            </a:r>
            <a:r>
              <a:rPr lang="en-US" dirty="0" smtClean="0">
                <a:sym typeface="Symbol"/>
              </a:rPr>
              <a:t>, </a:t>
            </a:r>
            <a:r>
              <a:rPr lang="en-US" i="1" dirty="0" smtClean="0">
                <a:sym typeface="Symbol"/>
              </a:rPr>
              <a:t>C</a:t>
            </a:r>
            <a:r>
              <a:rPr lang="en-US" baseline="-25000" dirty="0" smtClean="0">
                <a:sym typeface="Symbol"/>
              </a:rPr>
              <a:t>2</a:t>
            </a:r>
            <a:r>
              <a:rPr lang="en-US" dirty="0" smtClean="0">
                <a:sym typeface="Symbol"/>
              </a:rPr>
              <a:t>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9600" y="381000"/>
            <a:ext cx="61109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Is </a:t>
            </a:r>
            <a:r>
              <a:rPr lang="en-US" sz="2400" b="1" dirty="0" smtClean="0">
                <a:solidFill>
                  <a:srgbClr val="0070C0"/>
                </a:solidFill>
              </a:rPr>
              <a:t>PKE-ET</a:t>
            </a:r>
            <a:r>
              <a:rPr lang="en-US" sz="2400" b="1" dirty="0" smtClean="0"/>
              <a:t> related to </a:t>
            </a:r>
            <a:r>
              <a:rPr lang="en-US" sz="2400" b="1" dirty="0" smtClean="0">
                <a:solidFill>
                  <a:srgbClr val="0070C0"/>
                </a:solidFill>
              </a:rPr>
              <a:t>PKE with Keyword Search</a:t>
            </a:r>
            <a:r>
              <a:rPr lang="en-US" sz="2400" b="1" dirty="0" smtClean="0"/>
              <a:t>?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447800"/>
            <a:ext cx="568200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PKE with Keyword Search (PKES)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i="1" dirty="0" smtClean="0"/>
              <a:t>w </a:t>
            </a:r>
            <a:r>
              <a:rPr lang="en-US" dirty="0" smtClean="0"/>
              <a:t> : keyword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i="1" dirty="0" smtClean="0"/>
              <a:t>C</a:t>
            </a:r>
            <a:r>
              <a:rPr lang="en-US" dirty="0" smtClean="0"/>
              <a:t> = Enc(</a:t>
            </a:r>
            <a:r>
              <a:rPr lang="en-US" i="1" dirty="0" err="1" smtClean="0"/>
              <a:t>pk</a:t>
            </a:r>
            <a:r>
              <a:rPr lang="en-US" dirty="0" smtClean="0"/>
              <a:t>, </a:t>
            </a:r>
            <a:r>
              <a:rPr lang="en-US" i="1" dirty="0" smtClean="0"/>
              <a:t>w</a:t>
            </a:r>
            <a:r>
              <a:rPr lang="en-US" dirty="0" smtClean="0"/>
              <a:t>)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b="1" i="1" dirty="0" smtClean="0"/>
              <a:t>T</a:t>
            </a:r>
            <a:r>
              <a:rPr lang="en-US" b="1" i="1" baseline="-25000" dirty="0" smtClean="0"/>
              <a:t>W</a:t>
            </a:r>
            <a:r>
              <a:rPr lang="en-US" dirty="0" smtClean="0"/>
              <a:t> = Trapdoor(</a:t>
            </a:r>
            <a:r>
              <a:rPr lang="en-US" i="1" dirty="0" err="1" smtClean="0"/>
              <a:t>sk</a:t>
            </a:r>
            <a:r>
              <a:rPr lang="en-US" dirty="0" smtClean="0"/>
              <a:t>, </a:t>
            </a:r>
            <a:r>
              <a:rPr lang="en-US" i="1" dirty="0" smtClean="0"/>
              <a:t>w</a:t>
            </a:r>
            <a:r>
              <a:rPr lang="en-US" dirty="0" smtClean="0"/>
              <a:t>)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b="1" dirty="0" smtClean="0"/>
              <a:t>Test</a:t>
            </a:r>
            <a:r>
              <a:rPr lang="en-US" dirty="0" smtClean="0"/>
              <a:t>(</a:t>
            </a:r>
            <a:r>
              <a:rPr lang="en-US" i="1" dirty="0" err="1" smtClean="0"/>
              <a:t>pk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dirty="0" smtClean="0"/>
              <a:t>, </a:t>
            </a:r>
            <a:r>
              <a:rPr lang="en-US" b="1" i="1" dirty="0" smtClean="0"/>
              <a:t>T</a:t>
            </a:r>
            <a:r>
              <a:rPr lang="en-US" b="1" i="1" baseline="-25000" dirty="0" smtClean="0"/>
              <a:t>W</a:t>
            </a:r>
            <a:r>
              <a:rPr lang="en-US" dirty="0" smtClean="0"/>
              <a:t>) = 1  </a:t>
            </a:r>
            <a:r>
              <a:rPr lang="en-US" i="1" dirty="0" err="1" smtClean="0"/>
              <a:t>iff</a:t>
            </a:r>
            <a:r>
              <a:rPr lang="en-US" i="1" dirty="0" smtClean="0"/>
              <a:t> </a:t>
            </a:r>
            <a:r>
              <a:rPr lang="en-US" dirty="0" smtClean="0"/>
              <a:t> </a:t>
            </a:r>
            <a:r>
              <a:rPr lang="en-US" i="1" dirty="0" smtClean="0"/>
              <a:t>C</a:t>
            </a:r>
            <a:r>
              <a:rPr lang="en-US" dirty="0" smtClean="0"/>
              <a:t> is an encryption of </a:t>
            </a:r>
            <a:r>
              <a:rPr lang="en-US" i="1" dirty="0" smtClean="0"/>
              <a:t>w</a:t>
            </a:r>
            <a:r>
              <a:rPr lang="en-US" dirty="0" smtClean="0"/>
              <a:t> under </a:t>
            </a:r>
            <a:r>
              <a:rPr lang="en-US" i="1" dirty="0" err="1" smtClean="0"/>
              <a:t>pk</a:t>
            </a:r>
            <a:endParaRPr lang="en-US" dirty="0" smtClean="0"/>
          </a:p>
          <a:p>
            <a:pPr marL="234950" indent="-234950">
              <a:buFont typeface="Arial" pitchFamily="34" charset="0"/>
              <a:buChar char="•"/>
            </a:pPr>
            <a:endParaRPr lang="en-US" i="1" dirty="0"/>
          </a:p>
          <a:p>
            <a:pPr marL="234950" indent="-234950"/>
            <a:r>
              <a:rPr lang="en-US" u="sng" dirty="0" smtClean="0"/>
              <a:t>Equality Test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b="1" dirty="0" smtClean="0"/>
              <a:t>Test</a:t>
            </a:r>
            <a:r>
              <a:rPr lang="en-US" dirty="0" smtClean="0"/>
              <a:t>(</a:t>
            </a:r>
            <a:r>
              <a:rPr lang="en-US" i="1" dirty="0" err="1" smtClean="0"/>
              <a:t>pk</a:t>
            </a:r>
            <a:r>
              <a:rPr lang="en-US" dirty="0" smtClean="0"/>
              <a:t>, </a:t>
            </a:r>
            <a:r>
              <a:rPr lang="en-US" i="1" dirty="0" smtClean="0">
                <a:solidFill>
                  <a:srgbClr val="C00000"/>
                </a:solidFill>
              </a:rPr>
              <a:t>C</a:t>
            </a:r>
            <a:r>
              <a:rPr lang="en-US" baseline="-25000" dirty="0" smtClean="0">
                <a:solidFill>
                  <a:srgbClr val="C00000"/>
                </a:solidFill>
              </a:rPr>
              <a:t>1</a:t>
            </a:r>
            <a:r>
              <a:rPr lang="en-US" dirty="0" smtClean="0"/>
              <a:t>, </a:t>
            </a:r>
            <a:r>
              <a:rPr lang="en-US" b="1" i="1" dirty="0" smtClean="0"/>
              <a:t>T</a:t>
            </a:r>
            <a:r>
              <a:rPr lang="en-US" b="1" i="1" baseline="-25000" dirty="0" smtClean="0"/>
              <a:t>W</a:t>
            </a:r>
            <a:r>
              <a:rPr lang="en-US" dirty="0" smtClean="0"/>
              <a:t>) = 1  &amp;  </a:t>
            </a:r>
            <a:r>
              <a:rPr lang="en-US" b="1" dirty="0" smtClean="0"/>
              <a:t>Test</a:t>
            </a:r>
            <a:r>
              <a:rPr lang="en-US" dirty="0" smtClean="0"/>
              <a:t>(</a:t>
            </a:r>
            <a:r>
              <a:rPr lang="en-US" i="1" dirty="0" err="1" smtClean="0"/>
              <a:t>pk</a:t>
            </a:r>
            <a:r>
              <a:rPr lang="en-US" dirty="0" smtClean="0"/>
              <a:t>, </a:t>
            </a:r>
            <a:r>
              <a:rPr lang="en-US" i="1" dirty="0" smtClean="0">
                <a:solidFill>
                  <a:srgbClr val="C00000"/>
                </a:solidFill>
              </a:rPr>
              <a:t>C</a:t>
            </a:r>
            <a:r>
              <a:rPr lang="en-US" baseline="-25000" dirty="0" smtClean="0">
                <a:solidFill>
                  <a:srgbClr val="C00000"/>
                </a:solidFill>
              </a:rPr>
              <a:t>2</a:t>
            </a:r>
            <a:r>
              <a:rPr lang="en-US" dirty="0" smtClean="0"/>
              <a:t>, </a:t>
            </a:r>
            <a:r>
              <a:rPr lang="en-US" b="1" i="1" dirty="0" smtClean="0"/>
              <a:t>T</a:t>
            </a:r>
            <a:r>
              <a:rPr lang="en-US" b="1" i="1" baseline="-25000" dirty="0" smtClean="0"/>
              <a:t>W</a:t>
            </a:r>
            <a:r>
              <a:rPr lang="en-US" dirty="0" smtClean="0"/>
              <a:t>) = 1</a:t>
            </a:r>
          </a:p>
          <a:p>
            <a:pPr marL="692150" lvl="1" indent="-346075">
              <a:buFont typeface="Symbol" pitchFamily="18" charset="2"/>
              <a:buChar char="Þ"/>
            </a:pPr>
            <a:r>
              <a:rPr lang="en-US" dirty="0" smtClean="0"/>
              <a:t>Both </a:t>
            </a:r>
            <a:r>
              <a:rPr lang="en-US" i="1" dirty="0" smtClean="0">
                <a:solidFill>
                  <a:srgbClr val="C00000"/>
                </a:solidFill>
              </a:rPr>
              <a:t>C</a:t>
            </a:r>
            <a:r>
              <a:rPr lang="en-US" baseline="-25000" dirty="0" smtClean="0">
                <a:solidFill>
                  <a:srgbClr val="C00000"/>
                </a:solidFill>
              </a:rPr>
              <a:t>1 </a:t>
            </a:r>
            <a:r>
              <a:rPr lang="en-US" dirty="0" smtClean="0"/>
              <a:t>and </a:t>
            </a:r>
            <a:r>
              <a:rPr lang="en-US" i="1" dirty="0" smtClean="0">
                <a:solidFill>
                  <a:srgbClr val="C00000"/>
                </a:solidFill>
              </a:rPr>
              <a:t>C</a:t>
            </a:r>
            <a:r>
              <a:rPr lang="en-US" baseline="-25000" dirty="0" smtClean="0">
                <a:solidFill>
                  <a:srgbClr val="C00000"/>
                </a:solidFill>
              </a:rPr>
              <a:t>2 </a:t>
            </a:r>
            <a:r>
              <a:rPr lang="en-US" dirty="0" smtClean="0"/>
              <a:t>are encryptions of the same </a:t>
            </a:r>
            <a:r>
              <a:rPr lang="en-US" i="1" dirty="0" smtClean="0"/>
              <a:t>w.</a:t>
            </a:r>
            <a:endParaRPr lang="en-US" i="1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4572000"/>
            <a:ext cx="68013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Limitations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A tag </a:t>
            </a:r>
            <a:r>
              <a:rPr lang="en-US" b="1" i="1" dirty="0" smtClean="0"/>
              <a:t>T</a:t>
            </a:r>
            <a:r>
              <a:rPr lang="en-US" b="1" i="1" baseline="-25000" dirty="0" smtClean="0"/>
              <a:t>W</a:t>
            </a:r>
            <a:r>
              <a:rPr lang="en-US" dirty="0" smtClean="0"/>
              <a:t> </a:t>
            </a:r>
            <a:r>
              <a:rPr lang="en-US" dirty="0" smtClean="0"/>
              <a:t>can only be </a:t>
            </a:r>
            <a:r>
              <a:rPr lang="en-US" dirty="0" smtClean="0"/>
              <a:t>generated </a:t>
            </a:r>
            <a:r>
              <a:rPr lang="en-US" dirty="0" smtClean="0"/>
              <a:t>if </a:t>
            </a:r>
            <a:r>
              <a:rPr lang="en-US" i="1" dirty="0" err="1" smtClean="0"/>
              <a:t>sk</a:t>
            </a:r>
            <a:r>
              <a:rPr lang="en-US" dirty="0" smtClean="0"/>
              <a:t> </a:t>
            </a:r>
            <a:r>
              <a:rPr lang="en-US" dirty="0" smtClean="0"/>
              <a:t>i</a:t>
            </a:r>
            <a:r>
              <a:rPr lang="en-US" dirty="0" smtClean="0"/>
              <a:t>s known.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/>
              <a:t>Test</a:t>
            </a:r>
            <a:r>
              <a:rPr lang="en-US" dirty="0" smtClean="0"/>
              <a:t>: only </a:t>
            </a:r>
            <a:r>
              <a:rPr lang="en-US" dirty="0" smtClean="0"/>
              <a:t>applicable to </a:t>
            </a:r>
            <a:r>
              <a:rPr lang="en-US" dirty="0" err="1" smtClean="0"/>
              <a:t>ciphertexts</a:t>
            </a:r>
            <a:r>
              <a:rPr lang="en-US" dirty="0" smtClean="0"/>
              <a:t> generated under the same </a:t>
            </a:r>
            <a:r>
              <a:rPr lang="en-US" i="1" dirty="0" smtClean="0"/>
              <a:t>pk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9600" y="381000"/>
            <a:ext cx="51314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Is </a:t>
            </a:r>
            <a:r>
              <a:rPr lang="en-US" sz="2400" b="1" dirty="0" smtClean="0">
                <a:solidFill>
                  <a:srgbClr val="0070C0"/>
                </a:solidFill>
              </a:rPr>
              <a:t>PKE-ET</a:t>
            </a:r>
            <a:r>
              <a:rPr lang="en-US" sz="2400" b="1" dirty="0" smtClean="0"/>
              <a:t> related to </a:t>
            </a:r>
            <a:r>
              <a:rPr lang="en-US" sz="2400" b="1" dirty="0" smtClean="0">
                <a:solidFill>
                  <a:srgbClr val="0070C0"/>
                </a:solidFill>
              </a:rPr>
              <a:t>Deterministic PKE</a:t>
            </a:r>
            <a:r>
              <a:rPr lang="en-US" sz="2400" b="1" dirty="0" smtClean="0"/>
              <a:t>?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447800"/>
            <a:ext cx="444576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Deterministic Public Key Encryption (DPKE)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i="1" dirty="0" smtClean="0"/>
              <a:t>S</a:t>
            </a:r>
            <a:r>
              <a:rPr lang="en-US" dirty="0" smtClean="0"/>
              <a:t> = Enc(</a:t>
            </a:r>
            <a:r>
              <a:rPr lang="en-US" i="1" dirty="0" err="1" smtClean="0"/>
              <a:t>pk</a:t>
            </a:r>
            <a:r>
              <a:rPr lang="en-US" dirty="0" smtClean="0"/>
              <a:t>, </a:t>
            </a:r>
            <a:r>
              <a:rPr lang="en-US" i="1" dirty="0" smtClean="0"/>
              <a:t>M</a:t>
            </a:r>
            <a:r>
              <a:rPr lang="en-US" dirty="0" smtClean="0"/>
              <a:t>)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i="1" dirty="0" smtClean="0"/>
              <a:t>M</a:t>
            </a:r>
            <a:r>
              <a:rPr lang="en-US" dirty="0" smtClean="0"/>
              <a:t> = Dec(</a:t>
            </a:r>
            <a:r>
              <a:rPr lang="en-US" i="1" dirty="0" err="1" smtClean="0"/>
              <a:t>sk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dirty="0" smtClean="0"/>
              <a:t>)</a:t>
            </a:r>
          </a:p>
          <a:p>
            <a:pPr marL="234950" indent="-234950">
              <a:buFont typeface="Arial" pitchFamily="34" charset="0"/>
              <a:buChar char="•"/>
            </a:pPr>
            <a:endParaRPr lang="en-US" i="1" dirty="0"/>
          </a:p>
          <a:p>
            <a:pPr marL="234950" indent="-234950"/>
            <a:r>
              <a:rPr lang="en-US" u="sng" dirty="0" smtClean="0"/>
              <a:t>Equality Test</a:t>
            </a:r>
          </a:p>
          <a:p>
            <a:pPr marL="234950" indent="-234950">
              <a:buFont typeface="Arial" pitchFamily="34" charset="0"/>
              <a:buChar char="•"/>
            </a:pPr>
            <a:r>
              <a:rPr lang="en-US" dirty="0" smtClean="0"/>
              <a:t>Given </a:t>
            </a:r>
            <a:r>
              <a:rPr lang="en-US" i="1" dirty="0" smtClean="0"/>
              <a:t>C</a:t>
            </a:r>
            <a:r>
              <a:rPr lang="en-US" baseline="-25000" dirty="0" smtClean="0"/>
              <a:t>1</a:t>
            </a:r>
            <a:r>
              <a:rPr lang="en-US" dirty="0" smtClean="0"/>
              <a:t> = Enc(</a:t>
            </a:r>
            <a:r>
              <a:rPr lang="en-US" i="1" dirty="0" err="1" smtClean="0"/>
              <a:t>pk</a:t>
            </a:r>
            <a:r>
              <a:rPr lang="en-US" dirty="0" smtClean="0"/>
              <a:t>, </a:t>
            </a:r>
            <a:r>
              <a:rPr lang="en-US" i="1" dirty="0" smtClean="0"/>
              <a:t>M</a:t>
            </a:r>
            <a:r>
              <a:rPr lang="en-US" b="1" i="1" baseline="-25000" dirty="0" smtClean="0"/>
              <a:t>1</a:t>
            </a:r>
            <a:r>
              <a:rPr lang="en-US" dirty="0" smtClean="0"/>
              <a:t>)  &amp; </a:t>
            </a:r>
            <a:r>
              <a:rPr lang="en-US" i="1" dirty="0" smtClean="0"/>
              <a:t>C</a:t>
            </a:r>
            <a:r>
              <a:rPr lang="en-US" baseline="-25000" dirty="0" smtClean="0"/>
              <a:t>2</a:t>
            </a:r>
            <a:r>
              <a:rPr lang="en-US" dirty="0" smtClean="0"/>
              <a:t> = Enc(</a:t>
            </a:r>
            <a:r>
              <a:rPr lang="en-US" i="1" dirty="0" err="1" smtClean="0"/>
              <a:t>pk</a:t>
            </a:r>
            <a:r>
              <a:rPr lang="en-US" dirty="0" smtClean="0"/>
              <a:t>, </a:t>
            </a:r>
            <a:r>
              <a:rPr lang="en-US" i="1" dirty="0" smtClean="0"/>
              <a:t>M</a:t>
            </a:r>
            <a:r>
              <a:rPr lang="en-US" b="1" i="1" baseline="-25000" dirty="0" smtClean="0"/>
              <a:t>2</a:t>
            </a:r>
            <a:r>
              <a:rPr lang="en-US" dirty="0" smtClean="0"/>
              <a:t>)</a:t>
            </a:r>
          </a:p>
          <a:p>
            <a:pPr marL="692150" lvl="1" indent="-234950"/>
            <a:r>
              <a:rPr lang="en-US" i="1" dirty="0" smtClean="0"/>
              <a:t>C</a:t>
            </a:r>
            <a:r>
              <a:rPr lang="en-US" baseline="-25000" dirty="0" smtClean="0"/>
              <a:t>1</a:t>
            </a:r>
            <a:r>
              <a:rPr lang="en-US" dirty="0" smtClean="0"/>
              <a:t> = </a:t>
            </a:r>
            <a:r>
              <a:rPr lang="en-US" i="1" dirty="0" smtClean="0"/>
              <a:t>C</a:t>
            </a:r>
            <a:r>
              <a:rPr lang="en-US" baseline="-25000" dirty="0" smtClean="0"/>
              <a:t>2</a:t>
            </a:r>
            <a:r>
              <a:rPr lang="en-US" dirty="0" smtClean="0"/>
              <a:t>  </a:t>
            </a:r>
            <a:r>
              <a:rPr lang="en-US" dirty="0" smtClean="0">
                <a:sym typeface="Symbol"/>
              </a:rPr>
              <a:t>  </a:t>
            </a:r>
            <a:r>
              <a:rPr lang="en-US" i="1" dirty="0" smtClean="0"/>
              <a:t>M</a:t>
            </a:r>
            <a:r>
              <a:rPr lang="en-US" baseline="-25000" dirty="0" smtClean="0"/>
              <a:t>1</a:t>
            </a:r>
            <a:r>
              <a:rPr lang="en-US" dirty="0" smtClean="0"/>
              <a:t> = </a:t>
            </a:r>
            <a:r>
              <a:rPr lang="en-US" i="1" dirty="0" smtClean="0"/>
              <a:t>M</a:t>
            </a:r>
            <a:r>
              <a:rPr lang="en-US" baseline="-25000" dirty="0" smtClean="0"/>
              <a:t>2</a:t>
            </a:r>
            <a:r>
              <a:rPr lang="en-US" dirty="0" smtClean="0"/>
              <a:t>.</a:t>
            </a:r>
            <a:endParaRPr lang="en-US" i="1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4572000"/>
            <a:ext cx="61960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Limitation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Only applicable to </a:t>
            </a:r>
            <a:r>
              <a:rPr lang="en-US" dirty="0" err="1" smtClean="0"/>
              <a:t>ciphertexts</a:t>
            </a:r>
            <a:r>
              <a:rPr lang="en-US" dirty="0" smtClean="0"/>
              <a:t> generated under the same </a:t>
            </a:r>
            <a:r>
              <a:rPr lang="en-US" i="1" dirty="0" smtClean="0"/>
              <a:t>pk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9600" y="381000"/>
            <a:ext cx="3044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Applications of PKE-ET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219200"/>
            <a:ext cx="78486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Outsourced Database, data are stored in encrypted form.</a:t>
            </a:r>
          </a:p>
          <a:p>
            <a:endParaRPr lang="en-US" dirty="0" smtClean="0"/>
          </a:p>
          <a:p>
            <a:endParaRPr lang="en-US" dirty="0"/>
          </a:p>
          <a:p>
            <a:pPr marL="346075" indent="-346075">
              <a:buFont typeface="+mj-lt"/>
              <a:buAutoNum type="arabicPeriod"/>
            </a:pPr>
            <a:r>
              <a:rPr lang="en-US" b="1" dirty="0" smtClean="0"/>
              <a:t>Searchable Encryption</a:t>
            </a:r>
            <a:r>
              <a:rPr lang="en-US" dirty="0" smtClean="0"/>
              <a:t>: anyone is able to search keywords of encrypted messages even if they are generated </a:t>
            </a:r>
            <a:r>
              <a:rPr lang="en-US" dirty="0" smtClean="0"/>
              <a:t>under different </a:t>
            </a:r>
            <a:r>
              <a:rPr lang="en-US" dirty="0" smtClean="0"/>
              <a:t>public keys.</a:t>
            </a:r>
          </a:p>
          <a:p>
            <a:pPr marL="803275" lvl="1" indent="-346075">
              <a:buFont typeface="Arial" pitchFamily="34" charset="0"/>
              <a:buChar char="•"/>
            </a:pPr>
            <a:r>
              <a:rPr lang="en-US" dirty="0" smtClean="0"/>
              <a:t>E.g. building a search engine capable of searching encrypted messages provided by different vendors</a:t>
            </a:r>
          </a:p>
          <a:p>
            <a:endParaRPr lang="en-US" dirty="0"/>
          </a:p>
          <a:p>
            <a:pPr marL="346075" indent="-346075">
              <a:buFont typeface="+mj-lt"/>
              <a:buAutoNum type="arabicPeriod" startAt="2"/>
            </a:pPr>
            <a:r>
              <a:rPr lang="en-US" b="1" dirty="0" smtClean="0"/>
              <a:t>Partitioning Encrypted Data</a:t>
            </a:r>
            <a:r>
              <a:rPr lang="en-US" dirty="0" smtClean="0"/>
              <a:t>: DBMS or the public is able  to categorize or obtain statistical information on messages without any help from the encrypted message owners.</a:t>
            </a:r>
          </a:p>
          <a:p>
            <a:pPr marL="803275" lvl="1" indent="-346075">
              <a:buFont typeface="Arial" pitchFamily="34" charset="0"/>
              <a:buChar char="•"/>
            </a:pPr>
            <a:r>
              <a:rPr lang="en-US" dirty="0" smtClean="0"/>
              <a:t>E.g. partitioning </a:t>
            </a:r>
            <a:r>
              <a:rPr lang="en-US" dirty="0" smtClean="0"/>
              <a:t>encrypted </a:t>
            </a:r>
            <a:r>
              <a:rPr lang="en-US" dirty="0" smtClean="0"/>
              <a:t>files </a:t>
            </a:r>
            <a:r>
              <a:rPr lang="en-US" dirty="0" smtClean="0"/>
              <a:t>based on file types such as images </a:t>
            </a:r>
            <a:r>
              <a:rPr lang="en-US" dirty="0" smtClean="0"/>
              <a:t>from videos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9600" y="381000"/>
            <a:ext cx="3321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Our PKE-ET Construction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914400"/>
            <a:ext cx="7851893" cy="541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System Parameters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sz="1600" i="1" dirty="0" smtClean="0"/>
              <a:t>G</a:t>
            </a:r>
            <a:r>
              <a:rPr lang="en-US" sz="1600" baseline="-25000" dirty="0" smtClean="0"/>
              <a:t>1</a:t>
            </a:r>
            <a:r>
              <a:rPr lang="en-US" sz="1600" dirty="0" smtClean="0"/>
              <a:t>, </a:t>
            </a:r>
            <a:r>
              <a:rPr lang="en-US" sz="1600" i="1" dirty="0" smtClean="0"/>
              <a:t>G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: cyclic groups of prime order </a:t>
            </a:r>
            <a:r>
              <a:rPr lang="en-US" sz="1600" i="1" dirty="0" smtClean="0"/>
              <a:t>q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sz="1600" i="1" dirty="0" smtClean="0"/>
              <a:t>g</a:t>
            </a:r>
            <a:r>
              <a:rPr lang="en-US" sz="1600" dirty="0" smtClean="0"/>
              <a:t>: generator of </a:t>
            </a:r>
            <a:r>
              <a:rPr lang="en-US" sz="1600" i="1" dirty="0" smtClean="0"/>
              <a:t>G</a:t>
            </a:r>
            <a:r>
              <a:rPr lang="en-US" sz="1600" baseline="-25000" dirty="0" smtClean="0"/>
              <a:t>1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sz="1600" dirty="0" smtClean="0"/>
              <a:t>Bilinear pairing </a:t>
            </a:r>
            <a:r>
              <a:rPr lang="en-US" sz="1600" i="1" dirty="0" smtClean="0"/>
              <a:t>e</a:t>
            </a:r>
            <a:r>
              <a:rPr lang="en-US" sz="1600" dirty="0" smtClean="0"/>
              <a:t>: </a:t>
            </a:r>
            <a:r>
              <a:rPr lang="en-US" sz="1600" i="1" dirty="0" smtClean="0"/>
              <a:t>G</a:t>
            </a:r>
            <a:r>
              <a:rPr lang="en-US" sz="1600" baseline="-25000" dirty="0" smtClean="0"/>
              <a:t>1</a:t>
            </a:r>
            <a:r>
              <a:rPr lang="en-US" sz="1600" dirty="0" smtClean="0"/>
              <a:t> x </a:t>
            </a:r>
            <a:r>
              <a:rPr lang="en-US" sz="1600" i="1" dirty="0" smtClean="0"/>
              <a:t>G</a:t>
            </a:r>
            <a:r>
              <a:rPr lang="en-US" sz="1600" baseline="-25000" dirty="0" smtClean="0"/>
              <a:t>1</a:t>
            </a:r>
            <a:r>
              <a:rPr lang="en-US" sz="1600" dirty="0" smtClean="0"/>
              <a:t> </a:t>
            </a:r>
            <a:r>
              <a:rPr lang="en-US" sz="1600" dirty="0" smtClean="0">
                <a:sym typeface="Symbol"/>
              </a:rPr>
              <a:t> </a:t>
            </a:r>
            <a:r>
              <a:rPr lang="en-US" sz="1600" i="1" dirty="0" smtClean="0">
                <a:sym typeface="Symbol"/>
              </a:rPr>
              <a:t>G</a:t>
            </a:r>
            <a:r>
              <a:rPr lang="en-US" sz="1600" baseline="-25000" dirty="0" smtClean="0">
                <a:sym typeface="Symbol"/>
              </a:rPr>
              <a:t>2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sz="1600" dirty="0" err="1" smtClean="0"/>
              <a:t>PtSp</a:t>
            </a:r>
            <a:r>
              <a:rPr lang="en-US" sz="1600" dirty="0" smtClean="0"/>
              <a:t>: </a:t>
            </a:r>
            <a:r>
              <a:rPr lang="en-US" sz="1600" i="1" dirty="0" smtClean="0"/>
              <a:t>G</a:t>
            </a:r>
            <a:r>
              <a:rPr lang="en-US" sz="1600" baseline="-25000" dirty="0" smtClean="0"/>
              <a:t>1</a:t>
            </a:r>
            <a:r>
              <a:rPr lang="en-US" sz="1600" dirty="0" smtClean="0"/>
              <a:t>\{1}</a:t>
            </a:r>
          </a:p>
          <a:p>
            <a:pPr marL="231775" indent="-231775">
              <a:buFont typeface="Arial" pitchFamily="34" charset="0"/>
              <a:buChar char="•"/>
            </a:pPr>
            <a:endParaRPr lang="en-US" sz="1600" dirty="0" smtClean="0"/>
          </a:p>
          <a:p>
            <a:pPr marL="231775" indent="-231775"/>
            <a:r>
              <a:rPr lang="en-US" dirty="0" err="1" smtClean="0"/>
              <a:t>KeyGen</a:t>
            </a:r>
            <a:r>
              <a:rPr lang="en-US" dirty="0" smtClean="0"/>
              <a:t>(1</a:t>
            </a:r>
            <a:r>
              <a:rPr lang="en-US" baseline="30000" dirty="0" smtClean="0"/>
              <a:t>k</a:t>
            </a:r>
            <a:r>
              <a:rPr lang="en-US" dirty="0" smtClean="0"/>
              <a:t>)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sz="1600" i="1" dirty="0" err="1" smtClean="0"/>
              <a:t>sk</a:t>
            </a:r>
            <a:r>
              <a:rPr lang="en-US" sz="1600" dirty="0" smtClean="0"/>
              <a:t> = </a:t>
            </a:r>
            <a:r>
              <a:rPr lang="en-US" sz="1600" i="1" dirty="0" smtClean="0"/>
              <a:t>x</a:t>
            </a:r>
            <a:r>
              <a:rPr lang="en-US" sz="1600" dirty="0" smtClean="0"/>
              <a:t> </a:t>
            </a:r>
            <a:r>
              <a:rPr lang="en-US" sz="1600" dirty="0" smtClean="0">
                <a:sym typeface="Symbol"/>
              </a:rPr>
              <a:t></a:t>
            </a:r>
            <a:r>
              <a:rPr lang="en-US" sz="1600" i="1" baseline="-25000" dirty="0" smtClean="0">
                <a:sym typeface="Symbol"/>
              </a:rPr>
              <a:t>R</a:t>
            </a:r>
            <a:r>
              <a:rPr lang="en-US" sz="1600" dirty="0" smtClean="0">
                <a:sym typeface="Symbol"/>
              </a:rPr>
              <a:t> </a:t>
            </a:r>
            <a:r>
              <a:rPr lang="en-US" sz="1600" dirty="0" err="1" smtClean="0">
                <a:sym typeface="Symbol"/>
              </a:rPr>
              <a:t>Z</a:t>
            </a:r>
            <a:r>
              <a:rPr lang="en-US" sz="1600" i="1" baseline="-25000" dirty="0" err="1" smtClean="0">
                <a:sym typeface="Symbol"/>
              </a:rPr>
              <a:t>q</a:t>
            </a:r>
            <a:r>
              <a:rPr lang="en-US" sz="1600" dirty="0" smtClean="0">
                <a:sym typeface="Symbol"/>
              </a:rPr>
              <a:t>*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sz="1600" i="1" dirty="0" err="1" smtClean="0">
                <a:sym typeface="Symbol"/>
              </a:rPr>
              <a:t>pk</a:t>
            </a:r>
            <a:r>
              <a:rPr lang="en-US" sz="1600" dirty="0" smtClean="0">
                <a:sym typeface="Symbol"/>
              </a:rPr>
              <a:t> = </a:t>
            </a:r>
            <a:r>
              <a:rPr lang="en-US" sz="1600" i="1" dirty="0" smtClean="0">
                <a:sym typeface="Symbol"/>
              </a:rPr>
              <a:t>y</a:t>
            </a:r>
            <a:r>
              <a:rPr lang="en-US" sz="1600" dirty="0" smtClean="0">
                <a:sym typeface="Symbol"/>
              </a:rPr>
              <a:t> = </a:t>
            </a:r>
            <a:r>
              <a:rPr lang="en-US" sz="1600" i="1" dirty="0" err="1" smtClean="0">
                <a:sym typeface="Symbol"/>
              </a:rPr>
              <a:t>g</a:t>
            </a:r>
            <a:r>
              <a:rPr lang="en-US" sz="1600" i="1" baseline="30000" dirty="0" err="1" smtClean="0">
                <a:sym typeface="Symbol"/>
              </a:rPr>
              <a:t>x</a:t>
            </a:r>
            <a:endParaRPr lang="en-US" sz="1600" i="1" baseline="30000" dirty="0" smtClean="0">
              <a:sym typeface="Symbol"/>
            </a:endParaRPr>
          </a:p>
          <a:p>
            <a:pPr marL="231775" indent="-231775"/>
            <a:endParaRPr lang="en-US" sz="1600" dirty="0" smtClean="0">
              <a:sym typeface="Symbol"/>
            </a:endParaRPr>
          </a:p>
          <a:p>
            <a:pPr marL="231775" indent="-231775"/>
            <a:r>
              <a:rPr lang="en-US" dirty="0" smtClean="0">
                <a:sym typeface="Symbol"/>
              </a:rPr>
              <a:t>Enc(</a:t>
            </a:r>
            <a:r>
              <a:rPr lang="en-US" i="1" dirty="0" err="1" smtClean="0">
                <a:sym typeface="Symbol"/>
              </a:rPr>
              <a:t>pk</a:t>
            </a:r>
            <a:r>
              <a:rPr lang="en-US" dirty="0" smtClean="0">
                <a:sym typeface="Symbol"/>
              </a:rPr>
              <a:t>, </a:t>
            </a:r>
            <a:r>
              <a:rPr lang="en-US" i="1" dirty="0" smtClean="0">
                <a:sym typeface="Symbol"/>
              </a:rPr>
              <a:t>m</a:t>
            </a:r>
            <a:r>
              <a:rPr lang="en-US" dirty="0" smtClean="0">
                <a:sym typeface="Symbol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i="1" dirty="0" smtClean="0"/>
              <a:t>r</a:t>
            </a:r>
            <a:r>
              <a:rPr lang="en-US" sz="1600" dirty="0" smtClean="0"/>
              <a:t> </a:t>
            </a:r>
            <a:r>
              <a:rPr lang="en-US" sz="1600" dirty="0" smtClean="0">
                <a:sym typeface="Symbol"/>
              </a:rPr>
              <a:t></a:t>
            </a:r>
            <a:r>
              <a:rPr lang="en-US" sz="1600" i="1" baseline="-25000" dirty="0" smtClean="0">
                <a:sym typeface="Symbol"/>
              </a:rPr>
              <a:t>R</a:t>
            </a:r>
            <a:r>
              <a:rPr lang="en-US" sz="1600" dirty="0" smtClean="0">
                <a:sym typeface="Symbol"/>
              </a:rPr>
              <a:t> </a:t>
            </a:r>
            <a:r>
              <a:rPr lang="en-US" sz="1600" dirty="0" err="1" smtClean="0">
                <a:sym typeface="Symbol"/>
              </a:rPr>
              <a:t>Z</a:t>
            </a:r>
            <a:r>
              <a:rPr lang="en-US" sz="1600" i="1" baseline="-25000" dirty="0" err="1" smtClean="0">
                <a:sym typeface="Symbol"/>
              </a:rPr>
              <a:t>q</a:t>
            </a:r>
            <a:r>
              <a:rPr lang="en-US" sz="1600" dirty="0" smtClean="0">
                <a:sym typeface="Symbol"/>
              </a:rPr>
              <a:t>*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err="1" smtClean="0"/>
              <a:t>Ciphertext</a:t>
            </a:r>
            <a:r>
              <a:rPr lang="en-US" sz="1600" dirty="0" smtClean="0"/>
              <a:t> </a:t>
            </a:r>
            <a:r>
              <a:rPr lang="en-US" sz="1600" i="1" dirty="0" smtClean="0"/>
              <a:t>C</a:t>
            </a:r>
            <a:r>
              <a:rPr lang="en-US" sz="1600" dirty="0" smtClean="0"/>
              <a:t> := (</a:t>
            </a:r>
            <a:r>
              <a:rPr lang="en-US" sz="1600" i="1" dirty="0" smtClean="0"/>
              <a:t>U, V, W</a:t>
            </a:r>
            <a:r>
              <a:rPr lang="en-US" sz="1600" dirty="0" smtClean="0"/>
              <a:t>) where </a:t>
            </a:r>
            <a:r>
              <a:rPr lang="en-US" sz="1600" i="1" dirty="0" smtClean="0">
                <a:solidFill>
                  <a:srgbClr val="C00000"/>
                </a:solidFill>
              </a:rPr>
              <a:t>U</a:t>
            </a:r>
            <a:r>
              <a:rPr lang="en-US" sz="1600" dirty="0" smtClean="0">
                <a:solidFill>
                  <a:srgbClr val="C00000"/>
                </a:solidFill>
              </a:rPr>
              <a:t> = </a:t>
            </a:r>
            <a:r>
              <a:rPr lang="en-US" sz="1600" i="1" dirty="0" err="1" smtClean="0">
                <a:solidFill>
                  <a:srgbClr val="C00000"/>
                </a:solidFill>
              </a:rPr>
              <a:t>g</a:t>
            </a:r>
            <a:r>
              <a:rPr lang="en-US" sz="1600" i="1" baseline="30000" dirty="0" err="1" smtClean="0">
                <a:solidFill>
                  <a:srgbClr val="C00000"/>
                </a:solidFill>
              </a:rPr>
              <a:t>r</a:t>
            </a:r>
            <a:r>
              <a:rPr lang="en-US" sz="1600" dirty="0" smtClean="0">
                <a:solidFill>
                  <a:srgbClr val="C00000"/>
                </a:solidFill>
              </a:rPr>
              <a:t>,  </a:t>
            </a:r>
            <a:r>
              <a:rPr lang="en-US" sz="1600" i="1" dirty="0" smtClean="0">
                <a:solidFill>
                  <a:srgbClr val="C00000"/>
                </a:solidFill>
              </a:rPr>
              <a:t>V</a:t>
            </a:r>
            <a:r>
              <a:rPr lang="en-US" sz="1600" dirty="0" smtClean="0">
                <a:solidFill>
                  <a:srgbClr val="C00000"/>
                </a:solidFill>
              </a:rPr>
              <a:t> = </a:t>
            </a:r>
            <a:r>
              <a:rPr lang="en-US" sz="1600" i="1" dirty="0" err="1" smtClean="0">
                <a:solidFill>
                  <a:srgbClr val="C00000"/>
                </a:solidFill>
              </a:rPr>
              <a:t>m</a:t>
            </a:r>
            <a:r>
              <a:rPr lang="en-US" sz="1600" i="1" baseline="30000" dirty="0" err="1" smtClean="0">
                <a:solidFill>
                  <a:srgbClr val="C00000"/>
                </a:solidFill>
              </a:rPr>
              <a:t>r</a:t>
            </a:r>
            <a:r>
              <a:rPr lang="en-US" sz="1600" dirty="0" smtClean="0">
                <a:solidFill>
                  <a:srgbClr val="C00000"/>
                </a:solidFill>
              </a:rPr>
              <a:t>,  </a:t>
            </a:r>
            <a:r>
              <a:rPr lang="en-US" sz="1600" i="1" dirty="0" smtClean="0">
                <a:solidFill>
                  <a:srgbClr val="C00000"/>
                </a:solidFill>
              </a:rPr>
              <a:t>W</a:t>
            </a:r>
            <a:r>
              <a:rPr lang="en-US" sz="1600" dirty="0" smtClean="0">
                <a:solidFill>
                  <a:srgbClr val="C00000"/>
                </a:solidFill>
              </a:rPr>
              <a:t> = </a:t>
            </a:r>
            <a:r>
              <a:rPr lang="en-US" sz="1600" i="1" dirty="0" smtClean="0">
                <a:solidFill>
                  <a:srgbClr val="C00000"/>
                </a:solidFill>
              </a:rPr>
              <a:t>H</a:t>
            </a:r>
            <a:r>
              <a:rPr lang="en-US" sz="1600" dirty="0" smtClean="0">
                <a:solidFill>
                  <a:srgbClr val="C00000"/>
                </a:solidFill>
              </a:rPr>
              <a:t>(</a:t>
            </a:r>
            <a:r>
              <a:rPr lang="en-US" sz="1600" i="1" dirty="0" smtClean="0">
                <a:solidFill>
                  <a:srgbClr val="C00000"/>
                </a:solidFill>
              </a:rPr>
              <a:t>U, V, y</a:t>
            </a:r>
            <a:r>
              <a:rPr lang="en-US" sz="1600" i="1" baseline="30000" dirty="0" smtClean="0">
                <a:solidFill>
                  <a:srgbClr val="C00000"/>
                </a:solidFill>
              </a:rPr>
              <a:t>r</a:t>
            </a:r>
            <a:r>
              <a:rPr lang="en-US" sz="1600" dirty="0" smtClean="0">
                <a:solidFill>
                  <a:srgbClr val="C00000"/>
                </a:solidFill>
              </a:rPr>
              <a:t>) </a:t>
            </a:r>
            <a:r>
              <a:rPr lang="en-US" sz="1600" dirty="0" smtClean="0">
                <a:solidFill>
                  <a:srgbClr val="C00000"/>
                </a:solidFill>
                <a:sym typeface="Symbol"/>
              </a:rPr>
              <a:t> </a:t>
            </a:r>
            <a:r>
              <a:rPr lang="en-US" sz="1600" i="1" dirty="0" smtClean="0">
                <a:solidFill>
                  <a:srgbClr val="C00000"/>
                </a:solidFill>
                <a:sym typeface="Symbol"/>
              </a:rPr>
              <a:t>m</a:t>
            </a:r>
            <a:r>
              <a:rPr lang="en-US" sz="1600" dirty="0" smtClean="0">
                <a:solidFill>
                  <a:srgbClr val="C00000"/>
                </a:solidFill>
                <a:latin typeface="Symbol" pitchFamily="18" charset="2"/>
                <a:sym typeface="Symbol"/>
              </a:rPr>
              <a:t>||</a:t>
            </a:r>
            <a:r>
              <a:rPr lang="en-US" sz="1600" i="1" dirty="0" smtClean="0">
                <a:solidFill>
                  <a:srgbClr val="C00000"/>
                </a:solidFill>
                <a:sym typeface="Symbol"/>
              </a:rPr>
              <a:t>r</a:t>
            </a:r>
            <a:endParaRPr lang="en-US" sz="1600" dirty="0" smtClean="0"/>
          </a:p>
          <a:p>
            <a:pPr marL="231775" indent="-231775"/>
            <a:endParaRPr lang="en-US" sz="1600" dirty="0" smtClean="0"/>
          </a:p>
          <a:p>
            <a:pPr marL="231775" indent="-231775"/>
            <a:r>
              <a:rPr lang="en-US" dirty="0" smtClean="0"/>
              <a:t>Dec(</a:t>
            </a:r>
            <a:r>
              <a:rPr lang="en-US" i="1" dirty="0" err="1" smtClean="0"/>
              <a:t>sk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dirty="0" smtClean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i="1" dirty="0" smtClean="0"/>
              <a:t>m</a:t>
            </a:r>
            <a:r>
              <a:rPr lang="en-US" sz="1600" dirty="0" smtClean="0">
                <a:latin typeface="Symbol" pitchFamily="18" charset="2"/>
              </a:rPr>
              <a:t>||</a:t>
            </a:r>
            <a:r>
              <a:rPr lang="en-US" sz="1600" i="1" dirty="0" smtClean="0"/>
              <a:t>r</a:t>
            </a:r>
            <a:r>
              <a:rPr lang="en-US" sz="1600" dirty="0" smtClean="0"/>
              <a:t> </a:t>
            </a:r>
            <a:r>
              <a:rPr lang="en-US" sz="1600" dirty="0" smtClean="0">
                <a:sym typeface="Symbol"/>
              </a:rPr>
              <a:t> </a:t>
            </a:r>
            <a:r>
              <a:rPr lang="en-US" sz="1600" i="1" dirty="0" smtClean="0">
                <a:sym typeface="Symbol"/>
              </a:rPr>
              <a:t>W</a:t>
            </a:r>
            <a:r>
              <a:rPr lang="en-US" sz="1600" dirty="0" smtClean="0">
                <a:sym typeface="Symbol"/>
              </a:rPr>
              <a:t></a:t>
            </a:r>
            <a:r>
              <a:rPr lang="en-US" sz="1600" i="1" dirty="0" smtClean="0">
                <a:sym typeface="Symbol"/>
              </a:rPr>
              <a:t>H</a:t>
            </a:r>
            <a:r>
              <a:rPr lang="en-US" sz="1600" dirty="0" smtClean="0">
                <a:sym typeface="Symbol"/>
              </a:rPr>
              <a:t>(</a:t>
            </a:r>
            <a:r>
              <a:rPr lang="en-US" sz="1600" i="1" dirty="0" smtClean="0">
                <a:sym typeface="Symbol"/>
              </a:rPr>
              <a:t>U, V, </a:t>
            </a:r>
            <a:r>
              <a:rPr lang="en-US" sz="1600" i="1" dirty="0" err="1" smtClean="0">
                <a:sym typeface="Symbol"/>
              </a:rPr>
              <a:t>U</a:t>
            </a:r>
            <a:r>
              <a:rPr lang="en-US" sz="1600" i="1" baseline="30000" dirty="0" err="1" smtClean="0">
                <a:sym typeface="Symbol"/>
              </a:rPr>
              <a:t>x</a:t>
            </a:r>
            <a:r>
              <a:rPr lang="en-US" sz="1600" dirty="0" smtClean="0">
                <a:sym typeface="Symbol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sym typeface="Symbol"/>
              </a:rPr>
              <a:t>Verify  </a:t>
            </a:r>
            <a:r>
              <a:rPr lang="en-US" sz="1600" i="1" dirty="0" smtClean="0"/>
              <a:t>r</a:t>
            </a:r>
            <a:r>
              <a:rPr lang="en-US" sz="1600" dirty="0" smtClean="0"/>
              <a:t> </a:t>
            </a:r>
            <a:r>
              <a:rPr lang="en-US" sz="1600" dirty="0" smtClean="0">
                <a:sym typeface="Symbol"/>
              </a:rPr>
              <a:t> </a:t>
            </a:r>
            <a:r>
              <a:rPr lang="en-US" sz="1600" dirty="0" err="1" smtClean="0">
                <a:sym typeface="Symbol"/>
              </a:rPr>
              <a:t>Z</a:t>
            </a:r>
            <a:r>
              <a:rPr lang="en-US" sz="1600" i="1" baseline="-25000" dirty="0" err="1" smtClean="0">
                <a:sym typeface="Symbol"/>
              </a:rPr>
              <a:t>q</a:t>
            </a:r>
            <a:r>
              <a:rPr lang="en-US" sz="1600" dirty="0" smtClean="0">
                <a:sym typeface="Symbol"/>
              </a:rPr>
              <a:t>*  </a:t>
            </a:r>
            <a:r>
              <a:rPr lang="en-US" sz="1600" i="1" dirty="0" smtClean="0">
                <a:sym typeface="Symbol"/>
              </a:rPr>
              <a:t>m</a:t>
            </a:r>
            <a:r>
              <a:rPr lang="en-US" sz="1600" dirty="0" smtClean="0">
                <a:sym typeface="Symbol"/>
              </a:rPr>
              <a:t>  </a:t>
            </a:r>
            <a:r>
              <a:rPr lang="en-US" sz="1600" i="1" dirty="0" smtClean="0"/>
              <a:t>G</a:t>
            </a:r>
            <a:r>
              <a:rPr lang="en-US" sz="1600" baseline="-25000" dirty="0" smtClean="0"/>
              <a:t>1</a:t>
            </a:r>
            <a:r>
              <a:rPr lang="en-US" sz="1600" dirty="0" smtClean="0"/>
              <a:t>\{1} </a:t>
            </a:r>
            <a:r>
              <a:rPr lang="en-US" sz="1600" dirty="0" smtClean="0">
                <a:sym typeface="Symbol"/>
              </a:rPr>
              <a:t> </a:t>
            </a:r>
            <a:r>
              <a:rPr lang="en-US" sz="1600" i="1" dirty="0" smtClean="0">
                <a:sym typeface="Symbol"/>
              </a:rPr>
              <a:t>U</a:t>
            </a:r>
            <a:r>
              <a:rPr lang="en-US" sz="1600" dirty="0" smtClean="0">
                <a:sym typeface="Symbol"/>
              </a:rPr>
              <a:t> = </a:t>
            </a:r>
            <a:r>
              <a:rPr lang="en-US" sz="1600" i="1" dirty="0" err="1" smtClean="0">
                <a:sym typeface="Symbol"/>
              </a:rPr>
              <a:t>g</a:t>
            </a:r>
            <a:r>
              <a:rPr lang="en-US" sz="1600" i="1" baseline="30000" dirty="0" err="1" smtClean="0">
                <a:sym typeface="Symbol"/>
              </a:rPr>
              <a:t>r</a:t>
            </a:r>
            <a:r>
              <a:rPr lang="en-US" sz="1600" dirty="0" smtClean="0">
                <a:sym typeface="Symbol"/>
              </a:rPr>
              <a:t>  </a:t>
            </a:r>
            <a:r>
              <a:rPr lang="en-US" sz="1600" i="1" dirty="0" smtClean="0">
                <a:sym typeface="Symbol"/>
              </a:rPr>
              <a:t>V</a:t>
            </a:r>
            <a:r>
              <a:rPr lang="en-US" sz="1600" dirty="0" smtClean="0">
                <a:sym typeface="Symbol"/>
              </a:rPr>
              <a:t> = </a:t>
            </a:r>
            <a:r>
              <a:rPr lang="en-US" sz="1600" i="1" dirty="0" err="1" smtClean="0">
                <a:sym typeface="Symbol"/>
              </a:rPr>
              <a:t>m</a:t>
            </a:r>
            <a:r>
              <a:rPr lang="en-US" sz="1600" i="1" baseline="30000" dirty="0" err="1" smtClean="0">
                <a:sym typeface="Symbol"/>
              </a:rPr>
              <a:t>r</a:t>
            </a:r>
            <a:endParaRPr lang="en-US" sz="1600" i="1" baseline="30000" dirty="0" smtClean="0">
              <a:sym typeface="Symbol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/>
              <a:t>If true, return </a:t>
            </a:r>
            <a:r>
              <a:rPr lang="en-US" sz="1600" i="1" dirty="0" smtClean="0"/>
              <a:t>m</a:t>
            </a:r>
            <a:r>
              <a:rPr lang="en-US" sz="1600" dirty="0" smtClean="0"/>
              <a:t>, else return </a:t>
            </a:r>
            <a:r>
              <a:rPr lang="en-US" sz="1600" dirty="0" smtClean="0">
                <a:sym typeface="Symbol"/>
              </a:rPr>
              <a:t></a:t>
            </a:r>
          </a:p>
          <a:p>
            <a:pPr marL="231775" indent="-231775"/>
            <a:endParaRPr lang="en-US" sz="1600" dirty="0" smtClean="0"/>
          </a:p>
          <a:p>
            <a:pPr marL="231775" indent="-231775"/>
            <a:r>
              <a:rPr lang="en-US" dirty="0" smtClean="0"/>
              <a:t>Test(</a:t>
            </a:r>
            <a:r>
              <a:rPr lang="en-US" i="1" dirty="0" smtClean="0"/>
              <a:t>C</a:t>
            </a:r>
            <a:r>
              <a:rPr lang="en-US" baseline="-25000" dirty="0" smtClean="0"/>
              <a:t>1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sz="1600" dirty="0" smtClean="0"/>
              <a:t>Given </a:t>
            </a:r>
            <a:r>
              <a:rPr lang="en-US" sz="1600" i="1" dirty="0" smtClean="0"/>
              <a:t>C</a:t>
            </a:r>
            <a:r>
              <a:rPr lang="en-US" sz="1600" baseline="-25000" dirty="0" smtClean="0"/>
              <a:t>1</a:t>
            </a:r>
            <a:r>
              <a:rPr lang="en-US" sz="1600" dirty="0" smtClean="0"/>
              <a:t> = (</a:t>
            </a:r>
            <a:r>
              <a:rPr lang="en-US" sz="1600" i="1" dirty="0" smtClean="0"/>
              <a:t>U</a:t>
            </a:r>
            <a:r>
              <a:rPr lang="en-US" sz="1600" baseline="-25000" dirty="0" smtClean="0"/>
              <a:t>1</a:t>
            </a:r>
            <a:r>
              <a:rPr lang="en-US" sz="1600" dirty="0" smtClean="0"/>
              <a:t>, </a:t>
            </a:r>
            <a:r>
              <a:rPr lang="en-US" sz="1600" i="1" dirty="0" smtClean="0"/>
              <a:t>V</a:t>
            </a:r>
            <a:r>
              <a:rPr lang="en-US" sz="1600" baseline="-25000" dirty="0" smtClean="0"/>
              <a:t>1</a:t>
            </a:r>
            <a:r>
              <a:rPr lang="en-US" sz="1600" dirty="0" smtClean="0"/>
              <a:t>, </a:t>
            </a:r>
            <a:r>
              <a:rPr lang="en-US" sz="1600" i="1" dirty="0" smtClean="0"/>
              <a:t>W</a:t>
            </a:r>
            <a:r>
              <a:rPr lang="en-US" sz="1600" baseline="-25000" dirty="0" smtClean="0"/>
              <a:t>1</a:t>
            </a:r>
            <a:r>
              <a:rPr lang="en-US" sz="1600" dirty="0" smtClean="0"/>
              <a:t>) and </a:t>
            </a:r>
            <a:r>
              <a:rPr lang="en-US" sz="1600" i="1" dirty="0" smtClean="0"/>
              <a:t>C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 = (</a:t>
            </a:r>
            <a:r>
              <a:rPr lang="en-US" sz="1600" i="1" dirty="0" smtClean="0"/>
              <a:t>U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, </a:t>
            </a:r>
            <a:r>
              <a:rPr lang="en-US" sz="1600" i="1" dirty="0" smtClean="0"/>
              <a:t>V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, </a:t>
            </a:r>
            <a:r>
              <a:rPr lang="en-US" sz="1600" i="1" dirty="0" smtClean="0"/>
              <a:t>W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), if </a:t>
            </a:r>
            <a:r>
              <a:rPr lang="en-US" sz="1600" i="1" dirty="0" smtClean="0"/>
              <a:t>e</a:t>
            </a:r>
            <a:r>
              <a:rPr lang="en-US" sz="1600" dirty="0" smtClean="0"/>
              <a:t>(</a:t>
            </a:r>
            <a:r>
              <a:rPr lang="en-US" sz="1600" i="1" dirty="0" smtClean="0"/>
              <a:t>U</a:t>
            </a:r>
            <a:r>
              <a:rPr lang="en-US" sz="1600" baseline="-25000" dirty="0" smtClean="0"/>
              <a:t>1</a:t>
            </a:r>
            <a:r>
              <a:rPr lang="en-US" sz="1600" dirty="0" smtClean="0"/>
              <a:t>, </a:t>
            </a:r>
            <a:r>
              <a:rPr lang="en-US" sz="1600" i="1" dirty="0" smtClean="0"/>
              <a:t>V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) = </a:t>
            </a:r>
            <a:r>
              <a:rPr lang="en-US" sz="1600" i="1" dirty="0" smtClean="0"/>
              <a:t>e</a:t>
            </a:r>
            <a:r>
              <a:rPr lang="en-US" sz="1600" dirty="0" smtClean="0"/>
              <a:t>(</a:t>
            </a:r>
            <a:r>
              <a:rPr lang="en-US" sz="1600" i="1" dirty="0" smtClean="0"/>
              <a:t>U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, </a:t>
            </a:r>
            <a:r>
              <a:rPr lang="en-US" sz="1600" i="1" dirty="0" smtClean="0"/>
              <a:t>V</a:t>
            </a:r>
            <a:r>
              <a:rPr lang="en-US" sz="1600" baseline="-25000" dirty="0" smtClean="0"/>
              <a:t>1</a:t>
            </a:r>
            <a:r>
              <a:rPr lang="en-US" sz="1600" dirty="0" smtClean="0"/>
              <a:t>), return 1, else return 0.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D0DE7-911F-46AD-A2B9-DDB14F8D128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381000"/>
            <a:ext cx="69150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What Security Level can our PKE-ET scheme achieve?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(Impossibility of Achieving IND-ATK)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524000"/>
            <a:ext cx="7028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31775" indent="-231775"/>
            <a:r>
              <a:rPr lang="en-US" dirty="0" smtClean="0"/>
              <a:t>In general, PKE-ET </a:t>
            </a:r>
            <a:r>
              <a:rPr lang="en-US" b="1" dirty="0" smtClean="0">
                <a:solidFill>
                  <a:srgbClr val="C00000"/>
                </a:solidFill>
              </a:rPr>
              <a:t>cannot</a:t>
            </a:r>
            <a:r>
              <a:rPr lang="en-US" dirty="0" smtClean="0"/>
              <a:t> achieve IND-ATK (e.g. IND-CPA or IND-CCA1/2).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895600"/>
            <a:ext cx="8077200" cy="2028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609600" y="2438400"/>
            <a:ext cx="1014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31775" indent="-231775"/>
            <a:r>
              <a:rPr lang="en-US" dirty="0" smtClean="0"/>
              <a:t>IND-ATK: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54102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Reason why PKE-ET cannot achieve IND-ATK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FF0000"/>
                </a:solidFill>
              </a:rPr>
              <a:t>adversary </a:t>
            </a:r>
            <a:r>
              <a:rPr lang="en-US" b="1" dirty="0" smtClean="0">
                <a:solidFill>
                  <a:srgbClr val="FF0000"/>
                </a:solidFill>
              </a:rPr>
              <a:t>knows</a:t>
            </a:r>
            <a:r>
              <a:rPr lang="en-US" dirty="0" smtClean="0">
                <a:solidFill>
                  <a:srgbClr val="FF0000"/>
                </a:solidFill>
              </a:rPr>
              <a:t> the challenge plaintexts </a:t>
            </a:r>
            <a:r>
              <a:rPr lang="en-US" i="1" dirty="0" smtClean="0">
                <a:solidFill>
                  <a:srgbClr val="FF0000"/>
                </a:solidFill>
              </a:rPr>
              <a:t>x</a:t>
            </a:r>
            <a:r>
              <a:rPr lang="en-US" baseline="-25000" dirty="0" smtClean="0">
                <a:solidFill>
                  <a:srgbClr val="FF0000"/>
                </a:solidFill>
              </a:rPr>
              <a:t>0</a:t>
            </a:r>
            <a:r>
              <a:rPr lang="en-US" dirty="0" smtClean="0">
                <a:solidFill>
                  <a:srgbClr val="FF0000"/>
                </a:solidFill>
              </a:rPr>
              <a:t> and </a:t>
            </a:r>
            <a:r>
              <a:rPr lang="en-US" i="1" dirty="0" smtClean="0">
                <a:solidFill>
                  <a:srgbClr val="FF0000"/>
                </a:solidFill>
              </a:rPr>
              <a:t>x</a:t>
            </a:r>
            <a:r>
              <a:rPr lang="en-US" baseline="-25000" dirty="0" smtClean="0">
                <a:solidFill>
                  <a:srgbClr val="FF0000"/>
                </a:solidFill>
              </a:rPr>
              <a:t>1</a:t>
            </a:r>
            <a:r>
              <a:rPr lang="en-US" dirty="0" smtClean="0"/>
              <a:t>; does not even need to resort its plaintext choosing capability.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</TotalTime>
  <Words>1137</Words>
  <Application>Microsoft Office PowerPoint</Application>
  <PresentationFormat>On-screen Show (4:3)</PresentationFormat>
  <Paragraphs>175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City University of Hong Kong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Duncan</dc:creator>
  <cp:lastModifiedBy>Duncan</cp:lastModifiedBy>
  <cp:revision>155</cp:revision>
  <dcterms:created xsi:type="dcterms:W3CDTF">2010-07-03T14:10:38Z</dcterms:created>
  <dcterms:modified xsi:type="dcterms:W3CDTF">2010-07-06T14:58:22Z</dcterms:modified>
</cp:coreProperties>
</file>