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0" r:id="rId3"/>
    <p:sldId id="273" r:id="rId4"/>
    <p:sldId id="274" r:id="rId5"/>
    <p:sldId id="275" r:id="rId6"/>
    <p:sldId id="277" r:id="rId7"/>
    <p:sldId id="278" r:id="rId8"/>
    <p:sldId id="279" r:id="rId9"/>
    <p:sldId id="281" r:id="rId10"/>
    <p:sldId id="290" r:id="rId11"/>
    <p:sldId id="280" r:id="rId12"/>
    <p:sldId id="288" r:id="rId13"/>
    <p:sldId id="289" r:id="rId14"/>
    <p:sldId id="286" r:id="rId15"/>
    <p:sldId id="297" r:id="rId16"/>
    <p:sldId id="287" r:id="rId17"/>
    <p:sldId id="291" r:id="rId18"/>
    <p:sldId id="298" r:id="rId19"/>
    <p:sldId id="293" r:id="rId20"/>
    <p:sldId id="296" r:id="rId21"/>
    <p:sldId id="292" r:id="rId22"/>
    <p:sldId id="295" r:id="rId23"/>
    <p:sldId id="300" r:id="rId24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C33D1674-BB2D-4121-B894-247BAF8F6191}">
          <p14:sldIdLst>
            <p14:sldId id="256"/>
            <p14:sldId id="270"/>
            <p14:sldId id="273"/>
            <p14:sldId id="274"/>
            <p14:sldId id="275"/>
            <p14:sldId id="277"/>
            <p14:sldId id="278"/>
            <p14:sldId id="279"/>
            <p14:sldId id="281"/>
            <p14:sldId id="290"/>
            <p14:sldId id="280"/>
            <p14:sldId id="288"/>
            <p14:sldId id="289"/>
            <p14:sldId id="286"/>
            <p14:sldId id="297"/>
            <p14:sldId id="287"/>
            <p14:sldId id="291"/>
            <p14:sldId id="298"/>
            <p14:sldId id="293"/>
            <p14:sldId id="296"/>
            <p14:sldId id="292"/>
            <p14:sldId id="295"/>
            <p14:sldId id="30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淡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7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C0C78-C7D9-4640-A9F0-058C07677A52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81659-37B2-734E-90AB-D14051913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871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381659-37B2-734E-90AB-D1405191357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43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There are certain cryptanalytic</a:t>
            </a:r>
            <a:r>
              <a:rPr kumimoji="1" lang="en-US" altLang="ja-JP" baseline="0" dirty="0" smtClean="0"/>
              <a:t> attacks that are trying to recover the secret key. These attacks can be largely divided into 2 types.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2D5CA-9A09-4E28-A08E-4A0784388D59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Passive Attacks</a:t>
            </a:r>
          </a:p>
          <a:p>
            <a:r>
              <a:rPr kumimoji="1" lang="en-US" altLang="ja-JP" dirty="0" smtClean="0"/>
              <a:t>(Side-Channel Analysis)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E2D5CA-9A09-4E28-A08E-4A0784388D59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aseline="0" dirty="0" smtClean="0"/>
              <a:t>Correct Intermediate Value based on K</a:t>
            </a:r>
            <a:r>
              <a:rPr kumimoji="1" lang="zh-CN" altLang="en-US" baseline="0" dirty="0" smtClean="0"/>
              <a:t>ｇ：　</a:t>
            </a:r>
            <a:r>
              <a:rPr kumimoji="1" lang="en-US" altLang="zh-CN" baseline="0" dirty="0" smtClean="0"/>
              <a:t>I</a:t>
            </a:r>
            <a:r>
              <a:rPr kumimoji="1" lang="zh-CN" altLang="en-US" baseline="0" dirty="0" smtClean="0"/>
              <a:t>ｇ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F1F860-1E05-AB43-A312-CE9045EFEA05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74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The knowledge of two consecutive </a:t>
            </a:r>
            <a:r>
              <a:rPr kumimoji="1" lang="en-US" altLang="ja-JP" dirty="0" err="1" smtClean="0"/>
              <a:t>subkeys</a:t>
            </a:r>
            <a:r>
              <a:rPr kumimoji="1" lang="en-US" altLang="ja-JP" dirty="0" smtClean="0"/>
              <a:t> allows to recover</a:t>
            </a:r>
            <a:r>
              <a:rPr kumimoji="1" lang="en-US" altLang="ja-JP" baseline="0" dirty="0" smtClean="0"/>
              <a:t> </a:t>
            </a:r>
            <a:r>
              <a:rPr kumimoji="1" lang="en-US" altLang="ja-JP" dirty="0" smtClean="0"/>
              <a:t>the entire key for AES-192 and for AES-256.</a:t>
            </a:r>
          </a:p>
          <a:p>
            <a:r>
              <a:rPr kumimoji="1" lang="en-US" altLang="ja-JP" dirty="0" smtClean="0"/>
              <a:t>Two rounds of AES achieve a full diffusion for all </a:t>
            </a:r>
            <a:r>
              <a:rPr kumimoji="1" lang="en-US" altLang="ja-JP" dirty="0" err="1" smtClean="0"/>
              <a:t>keysize</a:t>
            </a:r>
            <a:r>
              <a:rPr kumimoji="1" lang="en-US" altLang="ja-JP" dirty="0" smtClean="0"/>
              <a:t> variants</a:t>
            </a:r>
            <a:r>
              <a:rPr kumimoji="1" lang="en-US" altLang="ja-JP" baseline="0" dirty="0" smtClean="0"/>
              <a:t> </a:t>
            </a:r>
            <a:r>
              <a:rPr kumimoji="1" lang="en-US" altLang="ja-JP" dirty="0" smtClean="0"/>
              <a:t>of AES.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381659-37B2-734E-90AB-D1405191357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385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8/29/12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4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4" Type="http://schemas.openxmlformats.org/officeDocument/2006/relationships/image" Target="../media/image2.wmf"/><Relationship Id="rId5" Type="http://schemas.openxmlformats.org/officeDocument/2006/relationships/image" Target="../media/image3.wmf"/><Relationship Id="rId6" Type="http://schemas.openxmlformats.org/officeDocument/2006/relationships/image" Target="../media/image4.wmf"/><Relationship Id="rId7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/>
              <a:t>Differential Fault Analysis on AES Variants</a:t>
            </a:r>
            <a:endParaRPr lang="en-US" altLang="ja-JP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43608" y="4196680"/>
            <a:ext cx="7056784" cy="1752600"/>
          </a:xfrm>
        </p:spPr>
        <p:txBody>
          <a:bodyPr>
            <a:normAutofit fontScale="92500"/>
          </a:bodyPr>
          <a:lstStyle/>
          <a:p>
            <a:r>
              <a:rPr lang="en-US" altLang="ja-JP" dirty="0" smtClean="0"/>
              <a:t>Kazuo </a:t>
            </a:r>
            <a:r>
              <a:rPr lang="en-US" altLang="ja-JP" dirty="0" err="1" smtClean="0"/>
              <a:t>Sakiyama</a:t>
            </a:r>
            <a:r>
              <a:rPr lang="en-US" altLang="ja-JP" dirty="0" smtClean="0"/>
              <a:t>, </a:t>
            </a:r>
            <a:r>
              <a:rPr kumimoji="1" lang="en-US" altLang="ja-JP" u="sng" dirty="0" smtClean="0"/>
              <a:t>Yang Li</a:t>
            </a:r>
          </a:p>
          <a:p>
            <a:r>
              <a:rPr lang="en-US" altLang="ja-JP" dirty="0" smtClean="0"/>
              <a:t>The University of Electro-Communications</a:t>
            </a:r>
            <a:endParaRPr kumimoji="1" lang="en-US" altLang="ja-JP" dirty="0" smtClean="0"/>
          </a:p>
          <a:p>
            <a:r>
              <a:rPr lang="en-US" altLang="ja-JP" dirty="0" smtClean="0"/>
              <a:t>2012-8-29 @ Nagoya, Japan 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DFA attacks on AES Variants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20000"/>
          </a:bodyPr>
          <a:lstStyle/>
          <a:p>
            <a:r>
              <a:rPr lang="en-US" altLang="ja-JP" dirty="0" smtClean="0"/>
              <a:t>The minimal times of fault injections but still within a practical key recovery complexity 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en-US" altLang="ja-JP" dirty="0" smtClean="0"/>
              <a:t>DFA on AES-128 with 1 fault injection</a:t>
            </a:r>
          </a:p>
          <a:p>
            <a:pPr lvl="1"/>
            <a:r>
              <a:rPr lang="en-US" altLang="ja-JP" dirty="0"/>
              <a:t>CHES03, Africa09, WISTP11</a:t>
            </a:r>
            <a:endParaRPr kumimoji="1" lang="en-US" altLang="ja-JP" dirty="0" smtClean="0"/>
          </a:p>
          <a:p>
            <a:r>
              <a:rPr lang="en-US" altLang="ja-JP" dirty="0"/>
              <a:t>DFA on AES-</a:t>
            </a:r>
            <a:r>
              <a:rPr lang="en-US" altLang="ja-JP" dirty="0" smtClean="0"/>
              <a:t>192 </a:t>
            </a:r>
            <a:r>
              <a:rPr lang="en-US" altLang="ja-JP" dirty="0"/>
              <a:t>with </a:t>
            </a:r>
            <a:r>
              <a:rPr lang="en-US" altLang="ja-JP" dirty="0" smtClean="0"/>
              <a:t>3 </a:t>
            </a:r>
            <a:r>
              <a:rPr lang="en-US" altLang="ja-JP" dirty="0"/>
              <a:t>fault </a:t>
            </a:r>
            <a:r>
              <a:rPr lang="en-US" altLang="ja-JP" dirty="0" smtClean="0"/>
              <a:t>injections</a:t>
            </a:r>
          </a:p>
          <a:p>
            <a:pPr lvl="1"/>
            <a:r>
              <a:rPr lang="en-US" altLang="ja-JP" dirty="0" smtClean="0"/>
              <a:t>FDTC11</a:t>
            </a:r>
            <a:endParaRPr lang="ja-JP" altLang="en-US" dirty="0"/>
          </a:p>
          <a:p>
            <a:r>
              <a:rPr lang="en-US" altLang="ja-JP" dirty="0"/>
              <a:t>DFA on AES</a:t>
            </a:r>
            <a:r>
              <a:rPr lang="en-US" altLang="ja-JP" dirty="0" smtClean="0"/>
              <a:t>-256 </a:t>
            </a:r>
            <a:r>
              <a:rPr lang="en-US" altLang="ja-JP" dirty="0"/>
              <a:t>with </a:t>
            </a:r>
            <a:r>
              <a:rPr lang="en-US" altLang="ja-JP" dirty="0" smtClean="0"/>
              <a:t>3 </a:t>
            </a:r>
            <a:r>
              <a:rPr lang="en-US" altLang="ja-JP" dirty="0"/>
              <a:t>fault </a:t>
            </a:r>
            <a:r>
              <a:rPr lang="en-US" altLang="ja-JP" dirty="0" smtClean="0"/>
              <a:t>injections</a:t>
            </a:r>
          </a:p>
          <a:p>
            <a:pPr lvl="1"/>
            <a:r>
              <a:rPr lang="en-US" altLang="ja-JP" dirty="0" smtClean="0"/>
              <a:t>FDTC11</a:t>
            </a:r>
            <a:endParaRPr lang="en-US" altLang="ja-JP" dirty="0"/>
          </a:p>
          <a:p>
            <a:r>
              <a:rPr lang="en-US" altLang="ja-JP" dirty="0"/>
              <a:t>DFA on AES-192 with </a:t>
            </a:r>
            <a:r>
              <a:rPr lang="en-US" altLang="ja-JP" dirty="0" smtClean="0"/>
              <a:t>2 </a:t>
            </a:r>
            <a:r>
              <a:rPr lang="en-US" altLang="ja-JP" dirty="0"/>
              <a:t>fault </a:t>
            </a:r>
            <a:r>
              <a:rPr lang="en-US" altLang="ja-JP" dirty="0" smtClean="0"/>
              <a:t>injections</a:t>
            </a:r>
          </a:p>
          <a:p>
            <a:pPr lvl="1"/>
            <a:r>
              <a:rPr lang="en-US" altLang="ja-JP" dirty="0" smtClean="0"/>
              <a:t>Improved a little from FDTC11</a:t>
            </a:r>
            <a:endParaRPr lang="ja-JP" altLang="en-US" dirty="0"/>
          </a:p>
          <a:p>
            <a:r>
              <a:rPr lang="en-US" altLang="ja-JP" dirty="0"/>
              <a:t>DFA on AES-256 with </a:t>
            </a:r>
            <a:r>
              <a:rPr lang="en-US" altLang="ja-JP" dirty="0" smtClean="0"/>
              <a:t>2 </a:t>
            </a:r>
            <a:r>
              <a:rPr lang="en-US" altLang="ja-JP" dirty="0"/>
              <a:t>fault </a:t>
            </a:r>
            <a:r>
              <a:rPr lang="en-US" altLang="ja-JP" dirty="0" smtClean="0"/>
              <a:t>injections</a:t>
            </a:r>
          </a:p>
          <a:p>
            <a:pPr lvl="1"/>
            <a:r>
              <a:rPr lang="en-US" altLang="ja-JP" dirty="0" smtClean="0"/>
              <a:t>IEEE Trans. on Info. F&amp;S</a:t>
            </a:r>
            <a:endParaRPr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6235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DFA on AES-128</a:t>
            </a:r>
            <a:endParaRPr lang="zh-CN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1247780" y="1494442"/>
            <a:ext cx="1082541" cy="1031665"/>
            <a:chOff x="2627784" y="1827113"/>
            <a:chExt cx="1245124" cy="1186607"/>
          </a:xfrm>
        </p:grpSpPr>
        <p:sp>
          <p:nvSpPr>
            <p:cNvPr id="5" name="正方形/長方形 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" name="直線矢印コネクタ 20"/>
          <p:cNvCxnSpPr/>
          <p:nvPr/>
        </p:nvCxnSpPr>
        <p:spPr>
          <a:xfrm>
            <a:off x="2330321" y="2010684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2319622" y="1640792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8</a:t>
            </a:r>
            <a:endParaRPr lang="zh-CN" altLang="en-US" sz="2400" baseline="30000" dirty="0"/>
          </a:p>
        </p:txBody>
      </p:sp>
      <p:grpSp>
        <p:nvGrpSpPr>
          <p:cNvPr id="23" name="グループ化 22"/>
          <p:cNvGrpSpPr/>
          <p:nvPr/>
        </p:nvGrpSpPr>
        <p:grpSpPr>
          <a:xfrm>
            <a:off x="2948235" y="1498086"/>
            <a:ext cx="1082541" cy="1031665"/>
            <a:chOff x="2627784" y="1827113"/>
            <a:chExt cx="1245124" cy="1186607"/>
          </a:xfrm>
        </p:grpSpPr>
        <p:sp>
          <p:nvSpPr>
            <p:cNvPr id="24" name="正方形/長方形 2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正方形/長方形 3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40" name="直線矢印コネクタ 39"/>
          <p:cNvCxnSpPr/>
          <p:nvPr/>
        </p:nvCxnSpPr>
        <p:spPr>
          <a:xfrm>
            <a:off x="4030776" y="2014329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テキスト ボックス 40"/>
          <p:cNvSpPr txBox="1"/>
          <p:nvPr/>
        </p:nvSpPr>
        <p:spPr>
          <a:xfrm>
            <a:off x="4020076" y="1644436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8</a:t>
            </a:r>
            <a:endParaRPr lang="zh-CN" altLang="en-US" sz="2400" baseline="30000" dirty="0"/>
          </a:p>
        </p:txBody>
      </p:sp>
      <p:grpSp>
        <p:nvGrpSpPr>
          <p:cNvPr id="42" name="グループ化 41"/>
          <p:cNvGrpSpPr/>
          <p:nvPr/>
        </p:nvGrpSpPr>
        <p:grpSpPr>
          <a:xfrm>
            <a:off x="4648690" y="1498496"/>
            <a:ext cx="1082541" cy="1031665"/>
            <a:chOff x="2627784" y="1827113"/>
            <a:chExt cx="1245124" cy="1186607"/>
          </a:xfrm>
        </p:grpSpPr>
        <p:sp>
          <p:nvSpPr>
            <p:cNvPr id="43" name="正方形/長方形 4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正方形/長方形 5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正方形/長方形 5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正方形/長方形 5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正方形/長方形 5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正方形/長方形 5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正方形/長方形 5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正方形/長方形 5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9" name="直線矢印コネクタ 58"/>
          <p:cNvCxnSpPr/>
          <p:nvPr/>
        </p:nvCxnSpPr>
        <p:spPr>
          <a:xfrm>
            <a:off x="5731231" y="2014738"/>
            <a:ext cx="7649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テキスト ボックス 59"/>
          <p:cNvSpPr txBox="1"/>
          <p:nvPr/>
        </p:nvSpPr>
        <p:spPr>
          <a:xfrm>
            <a:off x="5753208" y="1636448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8</a:t>
            </a:r>
            <a:endParaRPr lang="zh-CN" altLang="en-US" sz="2400" baseline="30000" dirty="0"/>
          </a:p>
        </p:txBody>
      </p:sp>
      <p:grpSp>
        <p:nvGrpSpPr>
          <p:cNvPr id="61" name="グループ化 60"/>
          <p:cNvGrpSpPr/>
          <p:nvPr/>
        </p:nvGrpSpPr>
        <p:grpSpPr>
          <a:xfrm>
            <a:off x="6496205" y="1484784"/>
            <a:ext cx="1082541" cy="1031665"/>
            <a:chOff x="2627784" y="1827113"/>
            <a:chExt cx="1245124" cy="1186607"/>
          </a:xfrm>
        </p:grpSpPr>
        <p:sp>
          <p:nvSpPr>
            <p:cNvPr id="62" name="正方形/長方形 61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正方形/長方形 62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正方形/長方形 63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正方形/長方形 64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正方形/長方形 65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正方形/長方形 66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正方形/長方形 67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正方形/長方形 68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1" name="正方形/長方形 70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正方形/長方形 71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3" name="正方形/長方形 72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正方形/長方形 74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6" name="正方形/長方形 75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8" name="直線矢印コネクタ 77"/>
          <p:cNvCxnSpPr/>
          <p:nvPr/>
        </p:nvCxnSpPr>
        <p:spPr>
          <a:xfrm>
            <a:off x="7578746" y="2001027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テキスト ボックス 78"/>
          <p:cNvSpPr txBox="1"/>
          <p:nvPr/>
        </p:nvSpPr>
        <p:spPr>
          <a:xfrm>
            <a:off x="7568044" y="1631134"/>
            <a:ext cx="627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8</a:t>
            </a:r>
            <a:endParaRPr lang="zh-CN" altLang="en-US" sz="2400" baseline="30000" dirty="0"/>
          </a:p>
        </p:txBody>
      </p:sp>
      <p:grpSp>
        <p:nvGrpSpPr>
          <p:cNvPr id="226" name="グループ化 225"/>
          <p:cNvGrpSpPr/>
          <p:nvPr/>
        </p:nvGrpSpPr>
        <p:grpSpPr>
          <a:xfrm>
            <a:off x="1247780" y="2862594"/>
            <a:ext cx="1082541" cy="1031665"/>
            <a:chOff x="2627784" y="1827113"/>
            <a:chExt cx="1245124" cy="1186607"/>
          </a:xfrm>
        </p:grpSpPr>
        <p:sp>
          <p:nvSpPr>
            <p:cNvPr id="227" name="正方形/長方形 22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8" name="正方形/長方形 22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9" name="正方形/長方形 22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0" name="正方形/長方形 22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1" name="正方形/長方形 23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2" name="正方形/長方形 23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3" name="正方形/長方形 23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4" name="正方形/長方形 23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5" name="正方形/長方形 23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正方形/長方形 23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7" name="正方形/長方形 23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8" name="正方形/長方形 23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9" name="正方形/長方形 23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0" name="正方形/長方形 23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1" name="正方形/長方形 24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2" name="正方形/長方形 24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43" name="直線矢印コネクタ 242"/>
          <p:cNvCxnSpPr/>
          <p:nvPr/>
        </p:nvCxnSpPr>
        <p:spPr>
          <a:xfrm>
            <a:off x="2330321" y="3378836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4" name="テキスト ボックス 243"/>
          <p:cNvSpPr txBox="1"/>
          <p:nvPr/>
        </p:nvSpPr>
        <p:spPr>
          <a:xfrm>
            <a:off x="2319622" y="3008944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9</a:t>
            </a:r>
            <a:endParaRPr lang="zh-CN" altLang="en-US" sz="2400" baseline="30000" dirty="0"/>
          </a:p>
        </p:txBody>
      </p:sp>
      <p:grpSp>
        <p:nvGrpSpPr>
          <p:cNvPr id="245" name="グループ化 244"/>
          <p:cNvGrpSpPr/>
          <p:nvPr/>
        </p:nvGrpSpPr>
        <p:grpSpPr>
          <a:xfrm>
            <a:off x="2948235" y="2866238"/>
            <a:ext cx="1082541" cy="1031665"/>
            <a:chOff x="2627784" y="1827113"/>
            <a:chExt cx="1245124" cy="1186607"/>
          </a:xfrm>
        </p:grpSpPr>
        <p:sp>
          <p:nvSpPr>
            <p:cNvPr id="246" name="正方形/長方形 245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247" name="正方形/長方形 246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8" name="正方形/長方形 247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9" name="正方形/長方形 248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0" name="正方形/長方形 249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251" name="正方形/長方形 250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2" name="正方形/長方形 251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3" name="正方形/長方形 252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4" name="正方形/長方形 253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255" name="正方形/長方形 254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6" name="正方形/長方形 255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7" name="正方形/長方形 256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正方形/長方形 257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1" name="正方形/長方形 260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62" name="直線矢印コネクタ 261"/>
          <p:cNvCxnSpPr/>
          <p:nvPr/>
        </p:nvCxnSpPr>
        <p:spPr>
          <a:xfrm>
            <a:off x="4030776" y="3382481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3" name="テキスト ボックス 262"/>
          <p:cNvSpPr txBox="1"/>
          <p:nvPr/>
        </p:nvSpPr>
        <p:spPr>
          <a:xfrm>
            <a:off x="4020076" y="3012588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9</a:t>
            </a:r>
            <a:endParaRPr lang="zh-CN" altLang="en-US" sz="2400" baseline="30000" dirty="0"/>
          </a:p>
        </p:txBody>
      </p:sp>
      <p:grpSp>
        <p:nvGrpSpPr>
          <p:cNvPr id="264" name="グループ化 263"/>
          <p:cNvGrpSpPr/>
          <p:nvPr/>
        </p:nvGrpSpPr>
        <p:grpSpPr>
          <a:xfrm>
            <a:off x="4648690" y="2866648"/>
            <a:ext cx="1082541" cy="1031665"/>
            <a:chOff x="2627784" y="1827113"/>
            <a:chExt cx="1245124" cy="1186607"/>
          </a:xfrm>
        </p:grpSpPr>
        <p:sp>
          <p:nvSpPr>
            <p:cNvPr id="265" name="正方形/長方形 26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6" name="正方形/長方形 26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7" name="正方形/長方形 26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8" name="正方形/長方形 26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269" name="正方形/長方形 26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正方形/長方形 26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271" name="正方形/長方形 27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2" name="正方形/長方形 27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3" name="正方形/長方形 27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274" name="正方形/長方形 27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5" name="正方形/長方形 27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6" name="正方形/長方形 27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7" name="正方形/長方形 27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8" name="正方形/長方形 27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9" name="正方形/長方形 27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280" name="正方形/長方形 27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81" name="直線矢印コネクタ 280"/>
          <p:cNvCxnSpPr/>
          <p:nvPr/>
        </p:nvCxnSpPr>
        <p:spPr>
          <a:xfrm>
            <a:off x="5731231" y="3382890"/>
            <a:ext cx="7649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2" name="テキスト ボックス 281"/>
          <p:cNvSpPr txBox="1"/>
          <p:nvPr/>
        </p:nvSpPr>
        <p:spPr>
          <a:xfrm>
            <a:off x="5753208" y="3004600"/>
            <a:ext cx="715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283" name="グループ化 282"/>
          <p:cNvGrpSpPr/>
          <p:nvPr/>
        </p:nvGrpSpPr>
        <p:grpSpPr>
          <a:xfrm>
            <a:off x="6496205" y="2852936"/>
            <a:ext cx="1082541" cy="1031665"/>
            <a:chOff x="2627784" y="1827113"/>
            <a:chExt cx="1245124" cy="1186607"/>
          </a:xfrm>
          <a:solidFill>
            <a:schemeClr val="bg1">
              <a:lumMod val="75000"/>
            </a:schemeClr>
          </a:solidFill>
        </p:grpSpPr>
        <p:sp>
          <p:nvSpPr>
            <p:cNvPr id="284" name="正方形/長方形 28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285" name="正方形/長方形 28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286" name="正方形/長方形 28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287" name="正方形/長方形 28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295" name="正方形/長方形 29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296" name="正方形/長方形 29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297" name="正方形/長方形 29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298" name="正方形/長方形 29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299" name="正方形/長方形 29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</p:grpSp>
      <p:cxnSp>
        <p:nvCxnSpPr>
          <p:cNvPr id="300" name="直線矢印コネクタ 299"/>
          <p:cNvCxnSpPr/>
          <p:nvPr/>
        </p:nvCxnSpPr>
        <p:spPr>
          <a:xfrm>
            <a:off x="7578746" y="3369179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1" name="テキスト ボックス 300"/>
          <p:cNvSpPr txBox="1"/>
          <p:nvPr/>
        </p:nvSpPr>
        <p:spPr>
          <a:xfrm>
            <a:off x="7568044" y="2999286"/>
            <a:ext cx="627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cxnSp>
        <p:nvCxnSpPr>
          <p:cNvPr id="475" name="直線矢印コネクタ 474"/>
          <p:cNvCxnSpPr/>
          <p:nvPr/>
        </p:nvCxnSpPr>
        <p:spPr>
          <a:xfrm>
            <a:off x="2347403" y="4774595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6" name="テキスト ボックス 475"/>
          <p:cNvSpPr txBox="1"/>
          <p:nvPr/>
        </p:nvSpPr>
        <p:spPr>
          <a:xfrm>
            <a:off x="2310070" y="4404703"/>
            <a:ext cx="700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cxnSp>
        <p:nvCxnSpPr>
          <p:cNvPr id="494" name="直線矢印コネクタ 493"/>
          <p:cNvCxnSpPr/>
          <p:nvPr/>
        </p:nvCxnSpPr>
        <p:spPr>
          <a:xfrm>
            <a:off x="4047858" y="4778240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5" name="テキスト ボックス 494"/>
          <p:cNvSpPr txBox="1"/>
          <p:nvPr/>
        </p:nvSpPr>
        <p:spPr>
          <a:xfrm>
            <a:off x="4037158" y="4408347"/>
            <a:ext cx="700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cxnSp>
        <p:nvCxnSpPr>
          <p:cNvPr id="532" name="直線矢印コネクタ 531"/>
          <p:cNvCxnSpPr/>
          <p:nvPr/>
        </p:nvCxnSpPr>
        <p:spPr>
          <a:xfrm>
            <a:off x="5767032" y="4764938"/>
            <a:ext cx="6179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33" name="テキスト ボックス 532"/>
          <p:cNvSpPr txBox="1"/>
          <p:nvPr/>
        </p:nvSpPr>
        <p:spPr>
          <a:xfrm>
            <a:off x="5756330" y="4395045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534" name="グループ化 533"/>
          <p:cNvGrpSpPr/>
          <p:nvPr/>
        </p:nvGrpSpPr>
        <p:grpSpPr>
          <a:xfrm>
            <a:off x="1237081" y="4262816"/>
            <a:ext cx="1082541" cy="1031665"/>
            <a:chOff x="2627784" y="1827113"/>
            <a:chExt cx="1245124" cy="1186607"/>
          </a:xfrm>
          <a:solidFill>
            <a:schemeClr val="bg1">
              <a:lumMod val="75000"/>
            </a:schemeClr>
          </a:solidFill>
        </p:grpSpPr>
        <p:sp>
          <p:nvSpPr>
            <p:cNvPr id="535" name="正方形/長方形 53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36" name="正方形/長方形 53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37" name="正方形/長方形 53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38" name="正方形/長方形 53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39" name="正方形/長方形 53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40" name="正方形/長方形 53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41" name="正方形/長方形 54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42" name="正方形/長方形 54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43" name="正方形/長方形 54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44" name="正方形/長方形 54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45" name="正方形/長方形 54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46" name="正方形/長方形 54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47" name="正方形/長方形 54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48" name="正方形/長方形 54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49" name="正方形/長方形 54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50" name="正方形/長方形 54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</p:grpSp>
      <p:grpSp>
        <p:nvGrpSpPr>
          <p:cNvPr id="551" name="グループ化 550"/>
          <p:cNvGrpSpPr/>
          <p:nvPr/>
        </p:nvGrpSpPr>
        <p:grpSpPr>
          <a:xfrm>
            <a:off x="2965317" y="4249105"/>
            <a:ext cx="1082541" cy="1031666"/>
            <a:chOff x="2627784" y="1827112"/>
            <a:chExt cx="1245124" cy="1186608"/>
          </a:xfrm>
          <a:solidFill>
            <a:schemeClr val="bg1">
              <a:lumMod val="75000"/>
            </a:schemeClr>
          </a:solidFill>
        </p:grpSpPr>
        <p:sp>
          <p:nvSpPr>
            <p:cNvPr id="552" name="正方形/長方形 551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53" name="正方形/長方形 552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54" name="正方形/長方形 553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55" name="正方形/長方形 554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56" name="正方形/長方形 555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57" name="正方形/長方形 556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58" name="正方形/長方形 557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59" name="正方形/長方形 558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60" name="正方形/長方形 559"/>
            <p:cNvSpPr/>
            <p:nvPr/>
          </p:nvSpPr>
          <p:spPr>
            <a:xfrm>
              <a:off x="2627784" y="1827112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61" name="正方形/長方形 560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62" name="正方形/長方形 561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63" name="正方形/長方形 562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64" name="正方形/長方形 563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65" name="正方形/長方形 564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66" name="正方形/長方形 565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67" name="正方形/長方形 566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</p:grpSp>
      <p:grpSp>
        <p:nvGrpSpPr>
          <p:cNvPr id="568" name="グループ化 567"/>
          <p:cNvGrpSpPr/>
          <p:nvPr/>
        </p:nvGrpSpPr>
        <p:grpSpPr>
          <a:xfrm>
            <a:off x="4684491" y="4262407"/>
            <a:ext cx="1082541" cy="1031665"/>
            <a:chOff x="2627784" y="1827113"/>
            <a:chExt cx="1245124" cy="1186607"/>
          </a:xfrm>
          <a:solidFill>
            <a:schemeClr val="bg1">
              <a:lumMod val="75000"/>
            </a:schemeClr>
          </a:solidFill>
        </p:grpSpPr>
        <p:sp>
          <p:nvSpPr>
            <p:cNvPr id="569" name="正方形/長方形 568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70" name="正方形/長方形 569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71" name="正方形/長方形 570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72" name="正方形/長方形 571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73" name="正方形/長方形 572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74" name="正方形/長方形 573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75" name="正方形/長方形 574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76" name="正方形/長方形 575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77" name="正方形/長方形 576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78" name="正方形/長方形 577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79" name="正方形/長方形 578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  <p:sp>
          <p:nvSpPr>
            <p:cNvPr id="580" name="正方形/長方形 579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81" name="正方形/長方形 580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4</a:t>
              </a:r>
              <a:endParaRPr lang="zh-CN" altLang="en-US" dirty="0"/>
            </a:p>
          </p:txBody>
        </p:sp>
        <p:sp>
          <p:nvSpPr>
            <p:cNvPr id="582" name="正方形/長方形 581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3</a:t>
              </a:r>
              <a:endParaRPr lang="zh-CN" altLang="en-US" dirty="0"/>
            </a:p>
          </p:txBody>
        </p:sp>
        <p:sp>
          <p:nvSpPr>
            <p:cNvPr id="583" name="正方形/長方形 582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1</a:t>
              </a:r>
              <a:endParaRPr lang="zh-CN" altLang="en-US" dirty="0"/>
            </a:p>
          </p:txBody>
        </p:sp>
        <p:sp>
          <p:nvSpPr>
            <p:cNvPr id="584" name="正方形/長方形 583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2</a:t>
              </a:r>
              <a:endParaRPr lang="zh-CN" altLang="en-US" dirty="0"/>
            </a:p>
          </p:txBody>
        </p:sp>
      </p:grpSp>
      <p:sp>
        <p:nvSpPr>
          <p:cNvPr id="585" name="テキスト ボックス 584"/>
          <p:cNvSpPr txBox="1"/>
          <p:nvPr/>
        </p:nvSpPr>
        <p:spPr>
          <a:xfrm>
            <a:off x="6525720" y="4273423"/>
            <a:ext cx="5246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/>
              <a:t>C</a:t>
            </a:r>
          </a:p>
          <a:p>
            <a:r>
              <a:rPr lang="en-US" altLang="zh-CN" sz="3200" dirty="0" smtClean="0"/>
              <a:t>C’</a:t>
            </a:r>
            <a:endParaRPr lang="zh-CN" altLang="en-US" sz="3200" dirty="0"/>
          </a:p>
        </p:txBody>
      </p:sp>
      <p:sp>
        <p:nvSpPr>
          <p:cNvPr id="610" name="角丸四角形 609"/>
          <p:cNvSpPr/>
          <p:nvPr/>
        </p:nvSpPr>
        <p:spPr>
          <a:xfrm>
            <a:off x="4648689" y="2852936"/>
            <a:ext cx="270635" cy="103166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1" name="角丸四角形 610"/>
          <p:cNvSpPr/>
          <p:nvPr/>
        </p:nvSpPr>
        <p:spPr>
          <a:xfrm>
            <a:off x="6485961" y="2852525"/>
            <a:ext cx="270635" cy="103166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2" name="角丸四角形 611"/>
          <p:cNvSpPr/>
          <p:nvPr/>
        </p:nvSpPr>
        <p:spPr>
          <a:xfrm>
            <a:off x="1246549" y="4273423"/>
            <a:ext cx="270635" cy="103166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3" name="角丸四角形 612"/>
          <p:cNvSpPr/>
          <p:nvPr/>
        </p:nvSpPr>
        <p:spPr>
          <a:xfrm>
            <a:off x="2967352" y="4248695"/>
            <a:ext cx="270635" cy="103166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8" name="角丸四角形 617"/>
          <p:cNvSpPr/>
          <p:nvPr/>
        </p:nvSpPr>
        <p:spPr>
          <a:xfrm>
            <a:off x="4679453" y="4242886"/>
            <a:ext cx="270635" cy="281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9" name="角丸四角形 618"/>
          <p:cNvSpPr/>
          <p:nvPr/>
        </p:nvSpPr>
        <p:spPr>
          <a:xfrm>
            <a:off x="5496255" y="4512222"/>
            <a:ext cx="270635" cy="281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0" name="角丸四角形 619"/>
          <p:cNvSpPr/>
          <p:nvPr/>
        </p:nvSpPr>
        <p:spPr>
          <a:xfrm>
            <a:off x="4950088" y="5036770"/>
            <a:ext cx="270635" cy="281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1" name="角丸四角形 620"/>
          <p:cNvSpPr/>
          <p:nvPr/>
        </p:nvSpPr>
        <p:spPr>
          <a:xfrm>
            <a:off x="5225620" y="4761067"/>
            <a:ext cx="270635" cy="2812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3" name="角丸四角形吹き出し 622"/>
          <p:cNvSpPr/>
          <p:nvPr/>
        </p:nvSpPr>
        <p:spPr>
          <a:xfrm>
            <a:off x="5796136" y="2348880"/>
            <a:ext cx="634478" cy="570323"/>
          </a:xfrm>
          <a:prstGeom prst="wedgeRoundRectCallout">
            <a:avLst>
              <a:gd name="adj1" fmla="val -211737"/>
              <a:gd name="adj2" fmla="val 10672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2</a:t>
            </a:r>
            <a:r>
              <a:rPr lang="en-US" altLang="zh-CN" sz="2400" baseline="30000" dirty="0" smtClean="0"/>
              <a:t>-8</a:t>
            </a:r>
            <a:endParaRPr lang="zh-CN" altLang="en-US" sz="2400" baseline="30000" dirty="0"/>
          </a:p>
        </p:txBody>
      </p:sp>
      <p:sp>
        <p:nvSpPr>
          <p:cNvPr id="625" name="テキスト ボックス 624"/>
          <p:cNvSpPr txBox="1"/>
          <p:nvPr/>
        </p:nvSpPr>
        <p:spPr>
          <a:xfrm>
            <a:off x="1518677" y="5445224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/>
              <a:t>32</a:t>
            </a:r>
            <a:r>
              <a:rPr lang="en-US" altLang="zh-CN" sz="2400" dirty="0" smtClean="0">
                <a:sym typeface="Wingdings" pitchFamily="2" charset="2"/>
              </a:rPr>
              <a:t>2</a:t>
            </a:r>
            <a:r>
              <a:rPr lang="en-US" altLang="zh-CN" sz="2400" baseline="30000" dirty="0" smtClean="0">
                <a:sym typeface="Wingdings" pitchFamily="2" charset="2"/>
              </a:rPr>
              <a:t>8</a:t>
            </a:r>
            <a:endParaRPr lang="zh-CN" altLang="en-US" sz="2400" baseline="30000" dirty="0"/>
          </a:p>
        </p:txBody>
      </p:sp>
      <p:sp>
        <p:nvSpPr>
          <p:cNvPr id="626" name="テキスト ボックス 625"/>
          <p:cNvSpPr txBox="1"/>
          <p:nvPr/>
        </p:nvSpPr>
        <p:spPr>
          <a:xfrm>
            <a:off x="1518677" y="6290798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/>
              <a:t>32</a:t>
            </a:r>
            <a:r>
              <a:rPr lang="en-US" altLang="zh-CN" sz="2400" dirty="0" smtClean="0">
                <a:sym typeface="Wingdings" pitchFamily="2" charset="2"/>
              </a:rPr>
              <a:t>2</a:t>
            </a:r>
            <a:r>
              <a:rPr lang="en-US" altLang="zh-CN" sz="2400" baseline="30000" dirty="0" smtClean="0">
                <a:sym typeface="Wingdings" pitchFamily="2" charset="2"/>
              </a:rPr>
              <a:t>8</a:t>
            </a:r>
            <a:endParaRPr lang="zh-CN" altLang="en-US" sz="2400" baseline="30000" dirty="0"/>
          </a:p>
        </p:txBody>
      </p:sp>
      <p:sp>
        <p:nvSpPr>
          <p:cNvPr id="627" name="テキスト ボックス 626"/>
          <p:cNvSpPr txBox="1"/>
          <p:nvPr/>
        </p:nvSpPr>
        <p:spPr>
          <a:xfrm>
            <a:off x="1518677" y="5727082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/>
              <a:t>32</a:t>
            </a:r>
            <a:r>
              <a:rPr lang="en-US" altLang="zh-CN" sz="2400" dirty="0" smtClean="0">
                <a:sym typeface="Wingdings" pitchFamily="2" charset="2"/>
              </a:rPr>
              <a:t>2</a:t>
            </a:r>
            <a:r>
              <a:rPr lang="en-US" altLang="zh-CN" sz="2400" baseline="30000" dirty="0" smtClean="0">
                <a:sym typeface="Wingdings" pitchFamily="2" charset="2"/>
              </a:rPr>
              <a:t>8</a:t>
            </a:r>
            <a:endParaRPr lang="zh-CN" altLang="en-US" sz="2400" baseline="30000" dirty="0"/>
          </a:p>
        </p:txBody>
      </p:sp>
      <p:sp>
        <p:nvSpPr>
          <p:cNvPr id="628" name="テキスト ボックス 627"/>
          <p:cNvSpPr txBox="1"/>
          <p:nvPr/>
        </p:nvSpPr>
        <p:spPr>
          <a:xfrm>
            <a:off x="1518677" y="6008940"/>
            <a:ext cx="1109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/>
              <a:t>32</a:t>
            </a:r>
            <a:r>
              <a:rPr lang="en-US" altLang="zh-CN" sz="2400" dirty="0" smtClean="0">
                <a:sym typeface="Wingdings" pitchFamily="2" charset="2"/>
              </a:rPr>
              <a:t>2</a:t>
            </a:r>
            <a:r>
              <a:rPr lang="en-US" altLang="zh-CN" sz="2400" baseline="30000" dirty="0" smtClean="0">
                <a:sym typeface="Wingdings" pitchFamily="2" charset="2"/>
              </a:rPr>
              <a:t>8</a:t>
            </a:r>
            <a:endParaRPr lang="zh-CN" altLang="en-US" sz="2400" baseline="30000" dirty="0"/>
          </a:p>
        </p:txBody>
      </p:sp>
      <p:sp>
        <p:nvSpPr>
          <p:cNvPr id="629" name="テキスト ボックス 628"/>
          <p:cNvSpPr txBox="1"/>
          <p:nvPr/>
        </p:nvSpPr>
        <p:spPr>
          <a:xfrm>
            <a:off x="148868" y="5824274"/>
            <a:ext cx="652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>
                <a:sym typeface="Wingdings" pitchFamily="2" charset="2"/>
              </a:rPr>
              <a:t>128</a:t>
            </a:r>
            <a:endParaRPr lang="zh-CN" altLang="en-US" sz="2400" baseline="30000" dirty="0"/>
          </a:p>
        </p:txBody>
      </p:sp>
      <p:sp>
        <p:nvSpPr>
          <p:cNvPr id="630" name="テキスト ボックス 629"/>
          <p:cNvSpPr txBox="1"/>
          <p:nvPr/>
        </p:nvSpPr>
        <p:spPr>
          <a:xfrm>
            <a:off x="3335560" y="5805807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>
                <a:sym typeface="Wingdings" pitchFamily="2" charset="2"/>
              </a:rPr>
              <a:t>8</a:t>
            </a:r>
            <a:endParaRPr lang="zh-CN" altLang="en-US" sz="2400" baseline="30000" dirty="0"/>
          </a:p>
        </p:txBody>
      </p:sp>
      <p:sp>
        <p:nvSpPr>
          <p:cNvPr id="631" name="テキスト ボックス 630"/>
          <p:cNvSpPr txBox="1"/>
          <p:nvPr/>
        </p:nvSpPr>
        <p:spPr>
          <a:xfrm>
            <a:off x="4559696" y="5792060"/>
            <a:ext cx="444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</a:t>
            </a:r>
            <a:r>
              <a:rPr lang="en-US" altLang="zh-CN" sz="2400" baseline="30000" dirty="0" smtClean="0"/>
              <a:t>0</a:t>
            </a:r>
            <a:endParaRPr lang="zh-CN" altLang="en-US" sz="2400" baseline="30000" dirty="0"/>
          </a:p>
        </p:txBody>
      </p:sp>
      <p:cxnSp>
        <p:nvCxnSpPr>
          <p:cNvPr id="633" name="直線矢印コネクタ 632"/>
          <p:cNvCxnSpPr>
            <a:stCxn id="629" idx="3"/>
            <a:endCxn id="625" idx="1"/>
          </p:cNvCxnSpPr>
          <p:nvPr/>
        </p:nvCxnSpPr>
        <p:spPr>
          <a:xfrm flipV="1">
            <a:off x="801611" y="5676057"/>
            <a:ext cx="717066" cy="3790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5" name="直線矢印コネクタ 634"/>
          <p:cNvCxnSpPr>
            <a:stCxn id="625" idx="3"/>
            <a:endCxn id="630" idx="1"/>
          </p:cNvCxnSpPr>
          <p:nvPr/>
        </p:nvCxnSpPr>
        <p:spPr>
          <a:xfrm>
            <a:off x="2628276" y="5676057"/>
            <a:ext cx="707284" cy="3605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7" name="直線矢印コネクタ 636"/>
          <p:cNvCxnSpPr>
            <a:stCxn id="630" idx="3"/>
            <a:endCxn id="631" idx="1"/>
          </p:cNvCxnSpPr>
          <p:nvPr/>
        </p:nvCxnSpPr>
        <p:spPr>
          <a:xfrm flipV="1">
            <a:off x="3779912" y="6022893"/>
            <a:ext cx="779784" cy="137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9" name="直線矢印コネクタ 638"/>
          <p:cNvCxnSpPr>
            <a:stCxn id="629" idx="3"/>
            <a:endCxn id="627" idx="1"/>
          </p:cNvCxnSpPr>
          <p:nvPr/>
        </p:nvCxnSpPr>
        <p:spPr>
          <a:xfrm flipV="1">
            <a:off x="801611" y="5957915"/>
            <a:ext cx="717066" cy="97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1" name="直線矢印コネクタ 640"/>
          <p:cNvCxnSpPr>
            <a:stCxn id="629" idx="3"/>
            <a:endCxn id="628" idx="1"/>
          </p:cNvCxnSpPr>
          <p:nvPr/>
        </p:nvCxnSpPr>
        <p:spPr>
          <a:xfrm>
            <a:off x="801611" y="6055107"/>
            <a:ext cx="717066" cy="18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3" name="直線矢印コネクタ 642"/>
          <p:cNvCxnSpPr>
            <a:stCxn id="629" idx="3"/>
            <a:endCxn id="626" idx="1"/>
          </p:cNvCxnSpPr>
          <p:nvPr/>
        </p:nvCxnSpPr>
        <p:spPr>
          <a:xfrm>
            <a:off x="801611" y="6055107"/>
            <a:ext cx="717066" cy="4665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5" name="直線矢印コネクタ 644"/>
          <p:cNvCxnSpPr>
            <a:stCxn id="627" idx="3"/>
            <a:endCxn id="630" idx="1"/>
          </p:cNvCxnSpPr>
          <p:nvPr/>
        </p:nvCxnSpPr>
        <p:spPr>
          <a:xfrm>
            <a:off x="2628276" y="5957915"/>
            <a:ext cx="707284" cy="78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7" name="直線矢印コネクタ 646"/>
          <p:cNvCxnSpPr>
            <a:endCxn id="630" idx="1"/>
          </p:cNvCxnSpPr>
          <p:nvPr/>
        </p:nvCxnSpPr>
        <p:spPr>
          <a:xfrm flipV="1">
            <a:off x="2628276" y="6036640"/>
            <a:ext cx="707284" cy="2170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9" name="直線矢印コネクタ 648"/>
          <p:cNvCxnSpPr>
            <a:stCxn id="626" idx="3"/>
            <a:endCxn id="630" idx="1"/>
          </p:cNvCxnSpPr>
          <p:nvPr/>
        </p:nvCxnSpPr>
        <p:spPr>
          <a:xfrm flipV="1">
            <a:off x="2628276" y="6036640"/>
            <a:ext cx="707284" cy="4849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テキスト ボックス 79"/>
          <p:cNvSpPr txBox="1"/>
          <p:nvPr/>
        </p:nvSpPr>
        <p:spPr>
          <a:xfrm>
            <a:off x="5364089" y="5694347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Without considering K9, we ca</a:t>
            </a:r>
            <a:r>
              <a:rPr lang="en-US" altLang="ja-JP" sz="2400" dirty="0" smtClean="0"/>
              <a:t>n reduce K10 space to 2</a:t>
            </a:r>
            <a:r>
              <a:rPr lang="en-US" altLang="ja-JP" sz="2400" baseline="30000" dirty="0" smtClean="0"/>
              <a:t>32</a:t>
            </a:r>
            <a:endParaRPr kumimoji="1" lang="ja-JP" alt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3311269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DFA Attacks on AES-192 </a:t>
            </a:r>
            <a:br>
              <a:rPr kumimoji="1" lang="en-US" altLang="ja-JP" dirty="0" smtClean="0"/>
            </a:br>
            <a:r>
              <a:rPr kumimoji="1" lang="en-US" altLang="ja-JP" dirty="0" smtClean="0"/>
              <a:t>(simple attack, </a:t>
            </a:r>
            <a:r>
              <a:rPr lang="en-US" altLang="ja-JP" dirty="0"/>
              <a:t>3</a:t>
            </a:r>
            <a:r>
              <a:rPr kumimoji="1" lang="en-US" altLang="ja-JP" dirty="0" smtClean="0"/>
              <a:t> faults) 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977823" y="2051842"/>
            <a:ext cx="755590" cy="720080"/>
            <a:chOff x="2627784" y="1827113"/>
            <a:chExt cx="1245124" cy="1186607"/>
          </a:xfrm>
        </p:grpSpPr>
        <p:sp>
          <p:nvSpPr>
            <p:cNvPr id="5" name="正方形/長方形 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" name="直線矢印コネクタ 20"/>
          <p:cNvCxnSpPr/>
          <p:nvPr/>
        </p:nvCxnSpPr>
        <p:spPr>
          <a:xfrm>
            <a:off x="1788118" y="241188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1864732" y="1703794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864732" y="1992217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805421" y="2367261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849504" y="2742305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82" name="グループ化 3"/>
          <p:cNvGrpSpPr/>
          <p:nvPr/>
        </p:nvGrpSpPr>
        <p:grpSpPr>
          <a:xfrm>
            <a:off x="2669517" y="2056345"/>
            <a:ext cx="755590" cy="720080"/>
            <a:chOff x="2627784" y="1827113"/>
            <a:chExt cx="1245124" cy="1186607"/>
          </a:xfrm>
        </p:grpSpPr>
        <p:sp>
          <p:nvSpPr>
            <p:cNvPr id="83" name="正方形/長方形 8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正方形/長方形 8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正方形/長方形 8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正方形/長方形 8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正方形/長方形 8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正方形/長方形 8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正方形/長方形 8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正方形/長方形 9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正方形/長方形 9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正方形/長方形 9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正方形/長方形 9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正方形/長方形 9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正方形/長方形 9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9" name="直線矢印コネクタ 98"/>
          <p:cNvCxnSpPr/>
          <p:nvPr/>
        </p:nvCxnSpPr>
        <p:spPr>
          <a:xfrm>
            <a:off x="3479812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0" name="テキスト ボックス 99"/>
          <p:cNvSpPr txBox="1"/>
          <p:nvPr/>
        </p:nvSpPr>
        <p:spPr>
          <a:xfrm>
            <a:off x="3556426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556426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3497115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3541198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104" name="グループ化 3"/>
          <p:cNvGrpSpPr/>
          <p:nvPr/>
        </p:nvGrpSpPr>
        <p:grpSpPr>
          <a:xfrm>
            <a:off x="4320657" y="2056345"/>
            <a:ext cx="755590" cy="720080"/>
            <a:chOff x="2627784" y="1827113"/>
            <a:chExt cx="1245124" cy="1186607"/>
          </a:xfrm>
        </p:grpSpPr>
        <p:sp>
          <p:nvSpPr>
            <p:cNvPr id="105" name="正方形/長方形 10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正方形/長方形 10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正方形/長方形 10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正方形/長方形 10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正方形/長方形 10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正方形/長方形 1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正方形/長方形 1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正方形/長方形 1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正方形/長方形 1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正方形/長方形 1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正方形/長方形 1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正方形/長方形 1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正方形/長方形 1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1" name="直線矢印コネクタ 120"/>
          <p:cNvCxnSpPr/>
          <p:nvPr/>
        </p:nvCxnSpPr>
        <p:spPr>
          <a:xfrm>
            <a:off x="5130952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2" name="テキスト ボックス 121"/>
          <p:cNvSpPr txBox="1"/>
          <p:nvPr/>
        </p:nvSpPr>
        <p:spPr>
          <a:xfrm>
            <a:off x="5207566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5207566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5148255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5192338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126" name="グループ化 3"/>
          <p:cNvGrpSpPr/>
          <p:nvPr/>
        </p:nvGrpSpPr>
        <p:grpSpPr>
          <a:xfrm>
            <a:off x="6012351" y="2060848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7" name="正方形/長方形 12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正方形/長方形 12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正方形/長方形 12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正方形/長方形 12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正方形/長方形 13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正方形/長方形 13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正方形/長方形 13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正方形/長方形 13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正方形/長方形 13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正方形/長方形 13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正方形/長方形 13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正方形/長方形 13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正方形/長方形 13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正方形/長方形 13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正方形/長方形 14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正方形/長方形 14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3" name="直線矢印コネクタ 142"/>
          <p:cNvCxnSpPr/>
          <p:nvPr/>
        </p:nvCxnSpPr>
        <p:spPr>
          <a:xfrm>
            <a:off x="6822646" y="242088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4" name="テキスト ボックス 143"/>
          <p:cNvSpPr txBox="1"/>
          <p:nvPr/>
        </p:nvSpPr>
        <p:spPr>
          <a:xfrm>
            <a:off x="6899260" y="1712800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6899260" y="2001223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6884032" y="234888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7746575" y="1844824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C1</a:t>
            </a:r>
          </a:p>
          <a:p>
            <a:r>
              <a:rPr lang="en-US" altLang="ja-JP" sz="3200" dirty="0" smtClean="0"/>
              <a:t>C1’</a:t>
            </a:r>
            <a:endParaRPr kumimoji="1" lang="ja-JP" altLang="en-US" sz="3200" dirty="0"/>
          </a:p>
        </p:txBody>
      </p:sp>
      <p:grpSp>
        <p:nvGrpSpPr>
          <p:cNvPr id="167" name="グループ化 3"/>
          <p:cNvGrpSpPr/>
          <p:nvPr/>
        </p:nvGrpSpPr>
        <p:grpSpPr>
          <a:xfrm>
            <a:off x="977823" y="3564010"/>
            <a:ext cx="755590" cy="720080"/>
            <a:chOff x="2627784" y="1827113"/>
            <a:chExt cx="1245124" cy="1186607"/>
          </a:xfrm>
        </p:grpSpPr>
        <p:sp>
          <p:nvSpPr>
            <p:cNvPr id="168" name="正方形/長方形 167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9" name="正方形/長方形 168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0" name="正方形/長方形 169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正方形/長方形 170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2" name="正方形/長方形 171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正方形/長方形 172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正方形/長方形 173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5" name="正方形/長方形 174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6" name="正方形/長方形 175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7" name="正方形/長方形 176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8" name="正方形/長方形 177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9" name="正方形/長方形 178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0" name="正方形/長方形 179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1" name="正方形/長方形 180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2" name="正方形/長方形 181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3" name="正方形/長方形 182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84" name="直線矢印コネクタ 183"/>
          <p:cNvCxnSpPr/>
          <p:nvPr/>
        </p:nvCxnSpPr>
        <p:spPr>
          <a:xfrm>
            <a:off x="1788118" y="3924050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5" name="テキスト ボックス 184"/>
          <p:cNvSpPr txBox="1"/>
          <p:nvPr/>
        </p:nvSpPr>
        <p:spPr>
          <a:xfrm>
            <a:off x="1864732" y="3215962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186" name="テキスト ボックス 185"/>
          <p:cNvSpPr txBox="1"/>
          <p:nvPr/>
        </p:nvSpPr>
        <p:spPr>
          <a:xfrm>
            <a:off x="1864732" y="3504385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187" name="テキスト ボックス 186"/>
          <p:cNvSpPr txBox="1"/>
          <p:nvPr/>
        </p:nvSpPr>
        <p:spPr>
          <a:xfrm>
            <a:off x="1805421" y="3879429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188" name="テキスト ボックス 187"/>
          <p:cNvSpPr txBox="1"/>
          <p:nvPr/>
        </p:nvSpPr>
        <p:spPr>
          <a:xfrm>
            <a:off x="1849504" y="4254473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189" name="グループ化 3"/>
          <p:cNvGrpSpPr/>
          <p:nvPr/>
        </p:nvGrpSpPr>
        <p:grpSpPr>
          <a:xfrm>
            <a:off x="2669517" y="3568513"/>
            <a:ext cx="755590" cy="720080"/>
            <a:chOff x="2627784" y="1827113"/>
            <a:chExt cx="1245124" cy="1186607"/>
          </a:xfrm>
        </p:grpSpPr>
        <p:sp>
          <p:nvSpPr>
            <p:cNvPr id="190" name="正方形/長方形 189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1" name="正方形/長方形 190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2" name="正方形/長方形 191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3" name="正方形/長方形 192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4" name="正方形/長方形 193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5" name="正方形/長方形 194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6" name="正方形/長方形 195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7" name="正方形/長方形 196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8" name="正方形/長方形 197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9" name="正方形/長方形 198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0" name="正方形/長方形 199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1" name="正方形/長方形 200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2" name="正方形/長方形 201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3" name="正方形/長方形 202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4" name="正方形/長方形 203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5" name="正方形/長方形 204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06" name="直線矢印コネクタ 205"/>
          <p:cNvCxnSpPr/>
          <p:nvPr/>
        </p:nvCxnSpPr>
        <p:spPr>
          <a:xfrm>
            <a:off x="3479812" y="3928553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7" name="テキスト ボックス 206"/>
          <p:cNvSpPr txBox="1"/>
          <p:nvPr/>
        </p:nvSpPr>
        <p:spPr>
          <a:xfrm>
            <a:off x="3556426" y="3220465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08" name="テキスト ボックス 207"/>
          <p:cNvSpPr txBox="1"/>
          <p:nvPr/>
        </p:nvSpPr>
        <p:spPr>
          <a:xfrm>
            <a:off x="3556426" y="3508888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09" name="テキスト ボックス 208"/>
          <p:cNvSpPr txBox="1"/>
          <p:nvPr/>
        </p:nvSpPr>
        <p:spPr>
          <a:xfrm>
            <a:off x="3497115" y="3883932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10" name="テキスト ボックス 209"/>
          <p:cNvSpPr txBox="1"/>
          <p:nvPr/>
        </p:nvSpPr>
        <p:spPr>
          <a:xfrm>
            <a:off x="3541198" y="425897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211" name="グループ化 3"/>
          <p:cNvGrpSpPr/>
          <p:nvPr/>
        </p:nvGrpSpPr>
        <p:grpSpPr>
          <a:xfrm>
            <a:off x="4320657" y="3568513"/>
            <a:ext cx="755590" cy="720080"/>
            <a:chOff x="2627784" y="1827113"/>
            <a:chExt cx="1245124" cy="1186607"/>
          </a:xfrm>
        </p:grpSpPr>
        <p:sp>
          <p:nvSpPr>
            <p:cNvPr id="212" name="正方形/長方形 211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3" name="正方形/長方形 212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4" name="正方形/長方形 213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5" name="正方形/長方形 214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6" name="正方形/長方形 215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7" name="正方形/長方形 216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8" name="正方形/長方形 217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9" name="正方形/長方形 218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0" name="正方形/長方形 219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1" name="正方形/長方形 220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2" name="正方形/長方形 221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3" name="正方形/長方形 222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4" name="正方形/長方形 223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5" name="正方形/長方形 224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6" name="正方形/長方形 225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7" name="正方形/長方形 226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28" name="直線矢印コネクタ 227"/>
          <p:cNvCxnSpPr/>
          <p:nvPr/>
        </p:nvCxnSpPr>
        <p:spPr>
          <a:xfrm>
            <a:off x="5130952" y="3928553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9" name="テキスト ボックス 228"/>
          <p:cNvSpPr txBox="1"/>
          <p:nvPr/>
        </p:nvSpPr>
        <p:spPr>
          <a:xfrm>
            <a:off x="5207566" y="3220465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230" name="テキスト ボックス 229"/>
          <p:cNvSpPr txBox="1"/>
          <p:nvPr/>
        </p:nvSpPr>
        <p:spPr>
          <a:xfrm>
            <a:off x="5207566" y="3508888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231" name="テキスト ボックス 230"/>
          <p:cNvSpPr txBox="1"/>
          <p:nvPr/>
        </p:nvSpPr>
        <p:spPr>
          <a:xfrm>
            <a:off x="5148255" y="3883932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232" name="テキスト ボックス 231"/>
          <p:cNvSpPr txBox="1"/>
          <p:nvPr/>
        </p:nvSpPr>
        <p:spPr>
          <a:xfrm>
            <a:off x="5192338" y="425897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233" name="グループ化 3"/>
          <p:cNvGrpSpPr/>
          <p:nvPr/>
        </p:nvGrpSpPr>
        <p:grpSpPr>
          <a:xfrm>
            <a:off x="6012351" y="3573016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34" name="正方形/長方形 23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5" name="正方形/長方形 23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正方形/長方形 23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7" name="正方形/長方形 23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8" name="正方形/長方形 23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9" name="正方形/長方形 23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0" name="正方形/長方形 23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1" name="正方形/長方形 24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2" name="正方形/長方形 24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3" name="正方形/長方形 24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4" name="正方形/長方形 24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5" name="正方形/長方形 24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6" name="正方形/長方形 24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7" name="正方形/長方形 24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8" name="正方形/長方形 24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9" name="正方形/長方形 24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50" name="直線矢印コネクタ 249"/>
          <p:cNvCxnSpPr/>
          <p:nvPr/>
        </p:nvCxnSpPr>
        <p:spPr>
          <a:xfrm>
            <a:off x="6822646" y="3933056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1" name="テキスト ボックス 250"/>
          <p:cNvSpPr txBox="1"/>
          <p:nvPr/>
        </p:nvSpPr>
        <p:spPr>
          <a:xfrm>
            <a:off x="6899260" y="3224968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252" name="テキスト ボックス 251"/>
          <p:cNvSpPr txBox="1"/>
          <p:nvPr/>
        </p:nvSpPr>
        <p:spPr>
          <a:xfrm>
            <a:off x="6899260" y="3513391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254" name="テキスト ボックス 253"/>
          <p:cNvSpPr txBox="1"/>
          <p:nvPr/>
        </p:nvSpPr>
        <p:spPr>
          <a:xfrm>
            <a:off x="6884032" y="386104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255" name="テキスト ボックス 254"/>
          <p:cNvSpPr txBox="1"/>
          <p:nvPr/>
        </p:nvSpPr>
        <p:spPr>
          <a:xfrm>
            <a:off x="7746575" y="3356992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C2</a:t>
            </a:r>
          </a:p>
          <a:p>
            <a:r>
              <a:rPr lang="en-US" altLang="ja-JP" sz="3200" dirty="0" smtClean="0"/>
              <a:t>C2’</a:t>
            </a:r>
            <a:endParaRPr kumimoji="1" lang="ja-JP" altLang="en-US" sz="3200" dirty="0"/>
          </a:p>
        </p:txBody>
      </p:sp>
      <p:grpSp>
        <p:nvGrpSpPr>
          <p:cNvPr id="256" name="グループ化 3"/>
          <p:cNvGrpSpPr/>
          <p:nvPr/>
        </p:nvGrpSpPr>
        <p:grpSpPr>
          <a:xfrm>
            <a:off x="977823" y="5076178"/>
            <a:ext cx="755590" cy="720080"/>
            <a:chOff x="2627784" y="1827113"/>
            <a:chExt cx="1245124" cy="1186607"/>
          </a:xfrm>
        </p:grpSpPr>
        <p:sp>
          <p:nvSpPr>
            <p:cNvPr id="257" name="正方形/長方形 25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正方形/長方形 25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1" name="正方形/長方形 26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2" name="正方形/長方形 26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3" name="正方形/長方形 26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4" name="正方形/長方形 26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5" name="正方形/長方形 26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6" name="正方形/長方形 26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7" name="正方形/長方形 26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8" name="正方形/長方形 26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9" name="正方形/長方形 26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正方形/長方形 26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1" name="正方形/長方形 27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2" name="正方形/長方形 27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73" name="直線矢印コネクタ 272"/>
          <p:cNvCxnSpPr/>
          <p:nvPr/>
        </p:nvCxnSpPr>
        <p:spPr>
          <a:xfrm>
            <a:off x="1788118" y="543621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4" name="テキスト ボックス 273"/>
          <p:cNvSpPr txBox="1"/>
          <p:nvPr/>
        </p:nvSpPr>
        <p:spPr>
          <a:xfrm>
            <a:off x="1864732" y="4728130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5" name="テキスト ボックス 274"/>
          <p:cNvSpPr txBox="1"/>
          <p:nvPr/>
        </p:nvSpPr>
        <p:spPr>
          <a:xfrm>
            <a:off x="1864732" y="5016553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6" name="テキスト ボックス 275"/>
          <p:cNvSpPr txBox="1"/>
          <p:nvPr/>
        </p:nvSpPr>
        <p:spPr>
          <a:xfrm>
            <a:off x="1805421" y="5391597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7" name="テキスト ボックス 276"/>
          <p:cNvSpPr txBox="1"/>
          <p:nvPr/>
        </p:nvSpPr>
        <p:spPr>
          <a:xfrm>
            <a:off x="1849504" y="5766641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278" name="グループ化 3"/>
          <p:cNvGrpSpPr/>
          <p:nvPr/>
        </p:nvGrpSpPr>
        <p:grpSpPr>
          <a:xfrm>
            <a:off x="2669517" y="5080681"/>
            <a:ext cx="755590" cy="720080"/>
            <a:chOff x="2627784" y="1827113"/>
            <a:chExt cx="1245124" cy="1186607"/>
          </a:xfrm>
        </p:grpSpPr>
        <p:sp>
          <p:nvSpPr>
            <p:cNvPr id="279" name="正方形/長方形 278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正方形/長方形 279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正方形/長方形 280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正方形/長方形 281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正方形/長方形 282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正方形/長方形 283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正方形/長方形 284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正方形/長方形 285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正方形/長方形 286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5" name="直線矢印コネクタ 294"/>
          <p:cNvCxnSpPr/>
          <p:nvPr/>
        </p:nvCxnSpPr>
        <p:spPr>
          <a:xfrm>
            <a:off x="3479812" y="5440721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6" name="テキスト ボックス 295"/>
          <p:cNvSpPr txBox="1"/>
          <p:nvPr/>
        </p:nvSpPr>
        <p:spPr>
          <a:xfrm>
            <a:off x="3556426" y="4732633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7" name="テキスト ボックス 296"/>
          <p:cNvSpPr txBox="1"/>
          <p:nvPr/>
        </p:nvSpPr>
        <p:spPr>
          <a:xfrm>
            <a:off x="3556426" y="5021056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8" name="テキスト ボックス 297"/>
          <p:cNvSpPr txBox="1"/>
          <p:nvPr/>
        </p:nvSpPr>
        <p:spPr>
          <a:xfrm>
            <a:off x="3497115" y="5396100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9" name="テキスト ボックス 298"/>
          <p:cNvSpPr txBox="1"/>
          <p:nvPr/>
        </p:nvSpPr>
        <p:spPr>
          <a:xfrm>
            <a:off x="3541198" y="5771144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300" name="グループ化 3"/>
          <p:cNvGrpSpPr/>
          <p:nvPr/>
        </p:nvGrpSpPr>
        <p:grpSpPr>
          <a:xfrm>
            <a:off x="4320657" y="5080681"/>
            <a:ext cx="755590" cy="720080"/>
            <a:chOff x="2627784" y="1827113"/>
            <a:chExt cx="1245124" cy="1186607"/>
          </a:xfrm>
          <a:solidFill>
            <a:srgbClr val="7F7F7F"/>
          </a:solidFill>
        </p:grpSpPr>
        <p:sp>
          <p:nvSpPr>
            <p:cNvPr id="301" name="正方形/長方形 300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17" name="直線矢印コネクタ 316"/>
          <p:cNvCxnSpPr/>
          <p:nvPr/>
        </p:nvCxnSpPr>
        <p:spPr>
          <a:xfrm>
            <a:off x="5130952" y="5440721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8" name="テキスト ボックス 317"/>
          <p:cNvSpPr txBox="1"/>
          <p:nvPr/>
        </p:nvSpPr>
        <p:spPr>
          <a:xfrm>
            <a:off x="5207566" y="4732633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19" name="テキスト ボックス 318"/>
          <p:cNvSpPr txBox="1"/>
          <p:nvPr/>
        </p:nvSpPr>
        <p:spPr>
          <a:xfrm>
            <a:off x="5207566" y="5021056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20" name="テキスト ボックス 319"/>
          <p:cNvSpPr txBox="1"/>
          <p:nvPr/>
        </p:nvSpPr>
        <p:spPr>
          <a:xfrm>
            <a:off x="5148255" y="5396100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21" name="テキスト ボックス 320"/>
          <p:cNvSpPr txBox="1"/>
          <p:nvPr/>
        </p:nvSpPr>
        <p:spPr>
          <a:xfrm>
            <a:off x="5192338" y="5771144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322" name="グループ化 3"/>
          <p:cNvGrpSpPr/>
          <p:nvPr/>
        </p:nvGrpSpPr>
        <p:grpSpPr>
          <a:xfrm>
            <a:off x="6012351" y="5085184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3" name="正方形/長方形 32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39" name="直線矢印コネクタ 338"/>
          <p:cNvCxnSpPr/>
          <p:nvPr/>
        </p:nvCxnSpPr>
        <p:spPr>
          <a:xfrm>
            <a:off x="6822646" y="5445224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0" name="テキスト ボックス 339"/>
          <p:cNvSpPr txBox="1"/>
          <p:nvPr/>
        </p:nvSpPr>
        <p:spPr>
          <a:xfrm>
            <a:off x="6899260" y="4737136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1" name="テキスト ボックス 340"/>
          <p:cNvSpPr txBox="1"/>
          <p:nvPr/>
        </p:nvSpPr>
        <p:spPr>
          <a:xfrm>
            <a:off x="6899260" y="5025559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3" name="テキスト ボックス 342"/>
          <p:cNvSpPr txBox="1"/>
          <p:nvPr/>
        </p:nvSpPr>
        <p:spPr>
          <a:xfrm>
            <a:off x="6884032" y="537321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4" name="テキスト ボックス 343"/>
          <p:cNvSpPr txBox="1"/>
          <p:nvPr/>
        </p:nvSpPr>
        <p:spPr>
          <a:xfrm>
            <a:off x="7746575" y="4869160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C3</a:t>
            </a:r>
          </a:p>
          <a:p>
            <a:r>
              <a:rPr lang="en-US" altLang="ja-JP" sz="3200" dirty="0" smtClean="0"/>
              <a:t>C3’</a:t>
            </a:r>
            <a:endParaRPr kumimoji="1" lang="ja-JP" altLang="en-US" sz="3200" dirty="0"/>
          </a:p>
        </p:txBody>
      </p:sp>
      <p:sp>
        <p:nvSpPr>
          <p:cNvPr id="345" name="テキスト ボックス 344"/>
          <p:cNvSpPr txBox="1"/>
          <p:nvPr/>
        </p:nvSpPr>
        <p:spPr>
          <a:xfrm>
            <a:off x="716224" y="6237312"/>
            <a:ext cx="79068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 smtClean="0"/>
              <a:t>Identify K12 </a:t>
            </a:r>
            <a:r>
              <a:rPr lang="en-US" altLang="ja-JP" sz="2400" dirty="0"/>
              <a:t>first using (C1,C1’) and (C1,C2’), then recover K11 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09222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DFA Attacks on AES-256 </a:t>
            </a:r>
            <a:br>
              <a:rPr kumimoji="1" lang="en-US" altLang="ja-JP" dirty="0" smtClean="0"/>
            </a:br>
            <a:r>
              <a:rPr kumimoji="1" lang="en-US" altLang="ja-JP" dirty="0" smtClean="0"/>
              <a:t>(simple attack, 3 faults) 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899592" y="2051842"/>
            <a:ext cx="755590" cy="720080"/>
            <a:chOff x="2627784" y="1827113"/>
            <a:chExt cx="1245124" cy="1186607"/>
          </a:xfrm>
        </p:grpSpPr>
        <p:sp>
          <p:nvSpPr>
            <p:cNvPr id="5" name="正方形/長方形 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" name="直線矢印コネクタ 20"/>
          <p:cNvCxnSpPr/>
          <p:nvPr/>
        </p:nvCxnSpPr>
        <p:spPr>
          <a:xfrm>
            <a:off x="1709887" y="241188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1786501" y="1703794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786501" y="1992217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727190" y="2367261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763688" y="2742305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82" name="グループ化 3"/>
          <p:cNvGrpSpPr/>
          <p:nvPr/>
        </p:nvGrpSpPr>
        <p:grpSpPr>
          <a:xfrm>
            <a:off x="2591286" y="2056345"/>
            <a:ext cx="755590" cy="720080"/>
            <a:chOff x="2627784" y="1827113"/>
            <a:chExt cx="1245124" cy="1186607"/>
          </a:xfrm>
        </p:grpSpPr>
        <p:sp>
          <p:nvSpPr>
            <p:cNvPr id="83" name="正方形/長方形 8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正方形/長方形 8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正方形/長方形 8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正方形/長方形 8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正方形/長方形 8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正方形/長方形 8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正方形/長方形 8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正方形/長方形 9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正方形/長方形 9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正方形/長方形 9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正方形/長方形 9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正方形/長方形 9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正方形/長方形 9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9" name="直線矢印コネクタ 98"/>
          <p:cNvCxnSpPr/>
          <p:nvPr/>
        </p:nvCxnSpPr>
        <p:spPr>
          <a:xfrm>
            <a:off x="3401581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0" name="テキスト ボックス 99"/>
          <p:cNvSpPr txBox="1"/>
          <p:nvPr/>
        </p:nvSpPr>
        <p:spPr>
          <a:xfrm>
            <a:off x="3478195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478195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3418884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3462967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104" name="グループ化 3"/>
          <p:cNvGrpSpPr/>
          <p:nvPr/>
        </p:nvGrpSpPr>
        <p:grpSpPr>
          <a:xfrm>
            <a:off x="4242426" y="2056345"/>
            <a:ext cx="755590" cy="720080"/>
            <a:chOff x="2627784" y="1827113"/>
            <a:chExt cx="1245124" cy="1186607"/>
          </a:xfrm>
        </p:grpSpPr>
        <p:sp>
          <p:nvSpPr>
            <p:cNvPr id="105" name="正方形/長方形 10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正方形/長方形 10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正方形/長方形 10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正方形/長方形 10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正方形/長方形 10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正方形/長方形 1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正方形/長方形 1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正方形/長方形 1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正方形/長方形 1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正方形/長方形 1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正方形/長方形 1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正方形/長方形 1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正方形/長方形 1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1" name="直線矢印コネクタ 120"/>
          <p:cNvCxnSpPr/>
          <p:nvPr/>
        </p:nvCxnSpPr>
        <p:spPr>
          <a:xfrm>
            <a:off x="5052721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2" name="テキスト ボックス 121"/>
          <p:cNvSpPr txBox="1"/>
          <p:nvPr/>
        </p:nvSpPr>
        <p:spPr>
          <a:xfrm>
            <a:off x="5129335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5129335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5070024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5114107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126" name="グループ化 3"/>
          <p:cNvGrpSpPr/>
          <p:nvPr/>
        </p:nvGrpSpPr>
        <p:grpSpPr>
          <a:xfrm>
            <a:off x="5934120" y="2060848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7" name="正方形/長方形 12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正方形/長方形 12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正方形/長方形 12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正方形/長方形 12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正方形/長方形 13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正方形/長方形 13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正方形/長方形 13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正方形/長方形 13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正方形/長方形 13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正方形/長方形 13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正方形/長方形 13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正方形/長方形 13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正方形/長方形 13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正方形/長方形 13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正方形/長方形 14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正方形/長方形 14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3" name="直線矢印コネクタ 142"/>
          <p:cNvCxnSpPr/>
          <p:nvPr/>
        </p:nvCxnSpPr>
        <p:spPr>
          <a:xfrm>
            <a:off x="6744415" y="242088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4" name="テキスト ボックス 143"/>
          <p:cNvSpPr txBox="1"/>
          <p:nvPr/>
        </p:nvSpPr>
        <p:spPr>
          <a:xfrm>
            <a:off x="6821029" y="1712800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6821029" y="2001223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6805801" y="2362837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7668344" y="1844824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C1</a:t>
            </a:r>
          </a:p>
          <a:p>
            <a:r>
              <a:rPr lang="en-US" altLang="ja-JP" sz="3200" dirty="0" smtClean="0"/>
              <a:t>C1’</a:t>
            </a:r>
            <a:endParaRPr kumimoji="1" lang="ja-JP" altLang="en-US" sz="3200" dirty="0"/>
          </a:p>
        </p:txBody>
      </p:sp>
      <p:grpSp>
        <p:nvGrpSpPr>
          <p:cNvPr id="256" name="グループ化 3"/>
          <p:cNvGrpSpPr/>
          <p:nvPr/>
        </p:nvGrpSpPr>
        <p:grpSpPr>
          <a:xfrm>
            <a:off x="899592" y="5001184"/>
            <a:ext cx="755590" cy="720080"/>
            <a:chOff x="2627784" y="1827113"/>
            <a:chExt cx="1245124" cy="1186607"/>
          </a:xfrm>
        </p:grpSpPr>
        <p:sp>
          <p:nvSpPr>
            <p:cNvPr id="257" name="正方形/長方形 25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正方形/長方形 25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1" name="正方形/長方形 26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2" name="正方形/長方形 26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3" name="正方形/長方形 26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4" name="正方形/長方形 26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5" name="正方形/長方形 26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6" name="正方形/長方形 26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7" name="正方形/長方形 26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8" name="正方形/長方形 26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9" name="正方形/長方形 26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正方形/長方形 26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1" name="正方形/長方形 27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2" name="正方形/長方形 27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73" name="直線矢印コネクタ 272"/>
          <p:cNvCxnSpPr/>
          <p:nvPr/>
        </p:nvCxnSpPr>
        <p:spPr>
          <a:xfrm>
            <a:off x="1709887" y="5361224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4" name="テキスト ボックス 273"/>
          <p:cNvSpPr txBox="1"/>
          <p:nvPr/>
        </p:nvSpPr>
        <p:spPr>
          <a:xfrm>
            <a:off x="1786501" y="4653136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275" name="テキスト ボックス 274"/>
          <p:cNvSpPr txBox="1"/>
          <p:nvPr/>
        </p:nvSpPr>
        <p:spPr>
          <a:xfrm>
            <a:off x="1786501" y="4941559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276" name="テキスト ボックス 275"/>
          <p:cNvSpPr txBox="1"/>
          <p:nvPr/>
        </p:nvSpPr>
        <p:spPr>
          <a:xfrm>
            <a:off x="1727190" y="5316603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277" name="テキスト ボックス 276"/>
          <p:cNvSpPr txBox="1"/>
          <p:nvPr/>
        </p:nvSpPr>
        <p:spPr>
          <a:xfrm>
            <a:off x="1771273" y="5691647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278" name="グループ化 3"/>
          <p:cNvGrpSpPr/>
          <p:nvPr/>
        </p:nvGrpSpPr>
        <p:grpSpPr>
          <a:xfrm>
            <a:off x="2591286" y="5005687"/>
            <a:ext cx="755590" cy="720080"/>
            <a:chOff x="2627784" y="1827113"/>
            <a:chExt cx="1245124" cy="1186607"/>
          </a:xfrm>
        </p:grpSpPr>
        <p:sp>
          <p:nvSpPr>
            <p:cNvPr id="279" name="正方形/長方形 278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正方形/長方形 279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正方形/長方形 280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正方形/長方形 281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正方形/長方形 282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正方形/長方形 283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正方形/長方形 284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正方形/長方形 285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正方形/長方形 286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5" name="直線矢印コネクタ 294"/>
          <p:cNvCxnSpPr/>
          <p:nvPr/>
        </p:nvCxnSpPr>
        <p:spPr>
          <a:xfrm>
            <a:off x="3401581" y="5365727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6" name="テキスト ボックス 295"/>
          <p:cNvSpPr txBox="1"/>
          <p:nvPr/>
        </p:nvSpPr>
        <p:spPr>
          <a:xfrm>
            <a:off x="3478195" y="4657639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297" name="テキスト ボックス 296"/>
          <p:cNvSpPr txBox="1"/>
          <p:nvPr/>
        </p:nvSpPr>
        <p:spPr>
          <a:xfrm>
            <a:off x="3478195" y="4946062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298" name="テキスト ボックス 297"/>
          <p:cNvSpPr txBox="1"/>
          <p:nvPr/>
        </p:nvSpPr>
        <p:spPr>
          <a:xfrm>
            <a:off x="3418884" y="5321106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299" name="テキスト ボックス 298"/>
          <p:cNvSpPr txBox="1"/>
          <p:nvPr/>
        </p:nvSpPr>
        <p:spPr>
          <a:xfrm>
            <a:off x="3462967" y="569615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300" name="グループ化 3"/>
          <p:cNvGrpSpPr/>
          <p:nvPr/>
        </p:nvGrpSpPr>
        <p:grpSpPr>
          <a:xfrm>
            <a:off x="4242426" y="5005687"/>
            <a:ext cx="755590" cy="720080"/>
            <a:chOff x="2627784" y="1827113"/>
            <a:chExt cx="1245124" cy="1186607"/>
          </a:xfrm>
          <a:solidFill>
            <a:srgbClr val="7F7F7F"/>
          </a:solidFill>
        </p:grpSpPr>
        <p:sp>
          <p:nvSpPr>
            <p:cNvPr id="301" name="正方形/長方形 300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17" name="直線矢印コネクタ 316"/>
          <p:cNvCxnSpPr/>
          <p:nvPr/>
        </p:nvCxnSpPr>
        <p:spPr>
          <a:xfrm>
            <a:off x="5052721" y="5365727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8" name="テキスト ボックス 317"/>
          <p:cNvSpPr txBox="1"/>
          <p:nvPr/>
        </p:nvSpPr>
        <p:spPr>
          <a:xfrm>
            <a:off x="5129335" y="4657639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319" name="テキスト ボックス 318"/>
          <p:cNvSpPr txBox="1"/>
          <p:nvPr/>
        </p:nvSpPr>
        <p:spPr>
          <a:xfrm>
            <a:off x="5129335" y="4946062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320" name="テキスト ボックス 319"/>
          <p:cNvSpPr txBox="1"/>
          <p:nvPr/>
        </p:nvSpPr>
        <p:spPr>
          <a:xfrm>
            <a:off x="5070024" y="5321106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321" name="テキスト ボックス 320"/>
          <p:cNvSpPr txBox="1"/>
          <p:nvPr/>
        </p:nvSpPr>
        <p:spPr>
          <a:xfrm>
            <a:off x="5114107" y="569615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322" name="グループ化 3"/>
          <p:cNvGrpSpPr/>
          <p:nvPr/>
        </p:nvGrpSpPr>
        <p:grpSpPr>
          <a:xfrm>
            <a:off x="5934120" y="5010190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3" name="正方形/長方形 32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39" name="直線矢印コネクタ 338"/>
          <p:cNvCxnSpPr/>
          <p:nvPr/>
        </p:nvCxnSpPr>
        <p:spPr>
          <a:xfrm>
            <a:off x="6744415" y="5370230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0" name="テキスト ボックス 339"/>
          <p:cNvSpPr txBox="1"/>
          <p:nvPr/>
        </p:nvSpPr>
        <p:spPr>
          <a:xfrm>
            <a:off x="6821029" y="4662142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341" name="テキスト ボックス 340"/>
          <p:cNvSpPr txBox="1"/>
          <p:nvPr/>
        </p:nvSpPr>
        <p:spPr>
          <a:xfrm>
            <a:off x="6821029" y="4950565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343" name="テキスト ボックス 342"/>
          <p:cNvSpPr txBox="1"/>
          <p:nvPr/>
        </p:nvSpPr>
        <p:spPr>
          <a:xfrm>
            <a:off x="6805801" y="5312179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344" name="テキスト ボックス 343"/>
          <p:cNvSpPr txBox="1"/>
          <p:nvPr/>
        </p:nvSpPr>
        <p:spPr>
          <a:xfrm>
            <a:off x="7668344" y="4794166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C3</a:t>
            </a:r>
          </a:p>
          <a:p>
            <a:r>
              <a:rPr lang="en-US" altLang="ja-JP" sz="3200" dirty="0" smtClean="0"/>
              <a:t>C3’</a:t>
            </a:r>
            <a:endParaRPr kumimoji="1" lang="ja-JP" altLang="en-US" sz="3200" dirty="0"/>
          </a:p>
        </p:txBody>
      </p:sp>
      <p:grpSp>
        <p:nvGrpSpPr>
          <p:cNvPr id="345" name="グループ化 3"/>
          <p:cNvGrpSpPr/>
          <p:nvPr/>
        </p:nvGrpSpPr>
        <p:grpSpPr>
          <a:xfrm>
            <a:off x="905815" y="3489016"/>
            <a:ext cx="755590" cy="720080"/>
            <a:chOff x="2627784" y="1827113"/>
            <a:chExt cx="1245124" cy="1186607"/>
          </a:xfrm>
        </p:grpSpPr>
        <p:sp>
          <p:nvSpPr>
            <p:cNvPr id="346" name="正方形/長方形 345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7" name="正方形/長方形 346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8" name="正方形/長方形 347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9" name="正方形/長方形 348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0" name="正方形/長方形 349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1" name="正方形/長方形 350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2" name="正方形/長方形 351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3" name="正方形/長方形 352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4" name="正方形/長方形 353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5" name="正方形/長方形 354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6" name="正方形/長方形 355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7" name="正方形/長方形 356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8" name="正方形/長方形 357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9" name="正方形/長方形 358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0" name="正方形/長方形 359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1" name="正方形/長方形 360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62" name="直線矢印コネクタ 361"/>
          <p:cNvCxnSpPr/>
          <p:nvPr/>
        </p:nvCxnSpPr>
        <p:spPr>
          <a:xfrm>
            <a:off x="1716110" y="3849056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3" name="テキスト ボックス 362"/>
          <p:cNvSpPr txBox="1"/>
          <p:nvPr/>
        </p:nvSpPr>
        <p:spPr>
          <a:xfrm>
            <a:off x="1792724" y="3140968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64" name="テキスト ボックス 363"/>
          <p:cNvSpPr txBox="1"/>
          <p:nvPr/>
        </p:nvSpPr>
        <p:spPr>
          <a:xfrm>
            <a:off x="1792724" y="3429391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65" name="テキスト ボックス 364"/>
          <p:cNvSpPr txBox="1"/>
          <p:nvPr/>
        </p:nvSpPr>
        <p:spPr>
          <a:xfrm>
            <a:off x="1733413" y="3804435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66" name="テキスト ボックス 365"/>
          <p:cNvSpPr txBox="1"/>
          <p:nvPr/>
        </p:nvSpPr>
        <p:spPr>
          <a:xfrm>
            <a:off x="1769911" y="4179479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367" name="グループ化 3"/>
          <p:cNvGrpSpPr/>
          <p:nvPr/>
        </p:nvGrpSpPr>
        <p:grpSpPr>
          <a:xfrm>
            <a:off x="2597509" y="3493519"/>
            <a:ext cx="755590" cy="720080"/>
            <a:chOff x="2627784" y="1827113"/>
            <a:chExt cx="1245124" cy="1186607"/>
          </a:xfrm>
        </p:grpSpPr>
        <p:sp>
          <p:nvSpPr>
            <p:cNvPr id="368" name="正方形/長方形 367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9" name="正方形/長方形 368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0" name="正方形/長方形 369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1" name="正方形/長方形 370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2" name="正方形/長方形 371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3" name="正方形/長方形 372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4" name="正方形/長方形 373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5" name="正方形/長方形 374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6" name="正方形/長方形 375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7" name="正方形/長方形 376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8" name="正方形/長方形 377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9" name="正方形/長方形 378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0" name="正方形/長方形 379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1" name="正方形/長方形 380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2" name="正方形/長方形 381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3" name="正方形/長方形 382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84" name="直線矢印コネクタ 383"/>
          <p:cNvCxnSpPr/>
          <p:nvPr/>
        </p:nvCxnSpPr>
        <p:spPr>
          <a:xfrm>
            <a:off x="3407804" y="3853559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5" name="テキスト ボックス 384"/>
          <p:cNvSpPr txBox="1"/>
          <p:nvPr/>
        </p:nvSpPr>
        <p:spPr>
          <a:xfrm>
            <a:off x="3484418" y="3145471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86" name="テキスト ボックス 385"/>
          <p:cNvSpPr txBox="1"/>
          <p:nvPr/>
        </p:nvSpPr>
        <p:spPr>
          <a:xfrm>
            <a:off x="3484418" y="3433894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87" name="テキスト ボックス 386"/>
          <p:cNvSpPr txBox="1"/>
          <p:nvPr/>
        </p:nvSpPr>
        <p:spPr>
          <a:xfrm>
            <a:off x="3425107" y="3808938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88" name="テキスト ボックス 387"/>
          <p:cNvSpPr txBox="1"/>
          <p:nvPr/>
        </p:nvSpPr>
        <p:spPr>
          <a:xfrm>
            <a:off x="3469190" y="4183982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389" name="グループ化 3"/>
          <p:cNvGrpSpPr/>
          <p:nvPr/>
        </p:nvGrpSpPr>
        <p:grpSpPr>
          <a:xfrm>
            <a:off x="4248649" y="3493519"/>
            <a:ext cx="755590" cy="720080"/>
            <a:chOff x="2627784" y="1827113"/>
            <a:chExt cx="1245124" cy="1186607"/>
          </a:xfrm>
        </p:grpSpPr>
        <p:sp>
          <p:nvSpPr>
            <p:cNvPr id="390" name="正方形/長方形 389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1" name="正方形/長方形 390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2" name="正方形/長方形 391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3" name="正方形/長方形 392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4" name="正方形/長方形 393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5" name="正方形/長方形 394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6" name="正方形/長方形 395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7" name="正方形/長方形 396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8" name="正方形/長方形 397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9" name="正方形/長方形 398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0" name="正方形/長方形 399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1" name="正方形/長方形 400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2" name="正方形/長方形 401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3" name="正方形/長方形 402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4" name="正方形/長方形 403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5" name="正方形/長方形 404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406" name="直線矢印コネクタ 405"/>
          <p:cNvCxnSpPr/>
          <p:nvPr/>
        </p:nvCxnSpPr>
        <p:spPr>
          <a:xfrm>
            <a:off x="5058944" y="3853559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7" name="テキスト ボックス 406"/>
          <p:cNvSpPr txBox="1"/>
          <p:nvPr/>
        </p:nvSpPr>
        <p:spPr>
          <a:xfrm>
            <a:off x="5135558" y="3145471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408" name="テキスト ボックス 407"/>
          <p:cNvSpPr txBox="1"/>
          <p:nvPr/>
        </p:nvSpPr>
        <p:spPr>
          <a:xfrm>
            <a:off x="5135558" y="3433894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409" name="テキスト ボックス 408"/>
          <p:cNvSpPr txBox="1"/>
          <p:nvPr/>
        </p:nvSpPr>
        <p:spPr>
          <a:xfrm>
            <a:off x="5076247" y="3808938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410" name="テキスト ボックス 409"/>
          <p:cNvSpPr txBox="1"/>
          <p:nvPr/>
        </p:nvSpPr>
        <p:spPr>
          <a:xfrm>
            <a:off x="5120330" y="4183982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411" name="グループ化 3"/>
          <p:cNvGrpSpPr/>
          <p:nvPr/>
        </p:nvGrpSpPr>
        <p:grpSpPr>
          <a:xfrm>
            <a:off x="5940343" y="3498022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412" name="正方形/長方形 411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3" name="正方形/長方形 412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4" name="正方形/長方形 413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5" name="正方形/長方形 414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6" name="正方形/長方形 415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7" name="正方形/長方形 416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8" name="正方形/長方形 417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9" name="正方形/長方形 418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0" name="正方形/長方形 419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1" name="正方形/長方形 420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2" name="正方形/長方形 421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3" name="正方形/長方形 422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4" name="正方形/長方形 423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5" name="正方形/長方形 424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6" name="正方形/長方形 425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7" name="正方形/長方形 426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428" name="直線矢印コネクタ 427"/>
          <p:cNvCxnSpPr/>
          <p:nvPr/>
        </p:nvCxnSpPr>
        <p:spPr>
          <a:xfrm>
            <a:off x="6750638" y="385806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9" name="テキスト ボックス 428"/>
          <p:cNvSpPr txBox="1"/>
          <p:nvPr/>
        </p:nvSpPr>
        <p:spPr>
          <a:xfrm>
            <a:off x="6827252" y="3149974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430" name="テキスト ボックス 429"/>
          <p:cNvSpPr txBox="1"/>
          <p:nvPr/>
        </p:nvSpPr>
        <p:spPr>
          <a:xfrm>
            <a:off x="6827252" y="3438397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432" name="テキスト ボックス 431"/>
          <p:cNvSpPr txBox="1"/>
          <p:nvPr/>
        </p:nvSpPr>
        <p:spPr>
          <a:xfrm>
            <a:off x="6812024" y="3800011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433" name="テキスト ボックス 432"/>
          <p:cNvSpPr txBox="1"/>
          <p:nvPr/>
        </p:nvSpPr>
        <p:spPr>
          <a:xfrm>
            <a:off x="7674567" y="3281998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C2</a:t>
            </a:r>
          </a:p>
          <a:p>
            <a:r>
              <a:rPr lang="en-US" altLang="ja-JP" sz="3200" dirty="0" smtClean="0"/>
              <a:t>C2’</a:t>
            </a:r>
            <a:endParaRPr kumimoji="1" lang="ja-JP" altLang="en-US" sz="3200" dirty="0"/>
          </a:p>
        </p:txBody>
      </p:sp>
      <p:sp>
        <p:nvSpPr>
          <p:cNvPr id="24" name="正方形/長方形 23"/>
          <p:cNvSpPr/>
          <p:nvPr/>
        </p:nvSpPr>
        <p:spPr>
          <a:xfrm>
            <a:off x="611560" y="6237312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dirty="0"/>
              <a:t>Identify K14 first using (C1,C1’) and (C1,C2’), then recover </a:t>
            </a:r>
            <a:r>
              <a:rPr lang="en-US" altLang="ja-JP" sz="2400" dirty="0" smtClean="0"/>
              <a:t>K13 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85585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角丸四角形吹き出し 200"/>
          <p:cNvSpPr/>
          <p:nvPr/>
        </p:nvSpPr>
        <p:spPr>
          <a:xfrm>
            <a:off x="5292080" y="3789040"/>
            <a:ext cx="2736304" cy="1728192"/>
          </a:xfrm>
          <a:prstGeom prst="wedgeRoundRectCallout">
            <a:avLst>
              <a:gd name="adj1" fmla="val 733"/>
              <a:gd name="adj2" fmla="val -982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4000" dirty="0"/>
              <a:t>Space of </a:t>
            </a:r>
            <a:r>
              <a:rPr lang="en-US" altLang="ja-JP" sz="4000" dirty="0" smtClean="0">
                <a:solidFill>
                  <a:srgbClr val="FF0000"/>
                </a:solidFill>
              </a:rPr>
              <a:t>Kg</a:t>
            </a:r>
            <a:endParaRPr kumimoji="1" lang="ja-JP" altLang="en-US" sz="4000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Maybe 2 faults are enough for AES-192 and AES-256</a:t>
            </a:r>
            <a:endParaRPr lang="zh-CN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370208" y="2929599"/>
            <a:ext cx="586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>
                <a:solidFill>
                  <a:srgbClr val="FF0000"/>
                </a:solidFill>
              </a:rPr>
              <a:t>C’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370208" y="1979548"/>
            <a:ext cx="4587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/>
              <a:t>C</a:t>
            </a:r>
            <a:endParaRPr lang="ja-JP" altLang="en-US" sz="2800" dirty="0" smtClean="0"/>
          </a:p>
          <a:p>
            <a:endParaRPr kumimoji="1" lang="ja-JP" altLang="en-US" sz="40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313187" y="2613566"/>
            <a:ext cx="148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zh-CN" dirty="0" smtClean="0"/>
              <a:t>Key Guess: Kg</a:t>
            </a:r>
            <a:endParaRPr kumimoji="1" lang="ja-JP" altLang="en-US" dirty="0"/>
          </a:p>
        </p:txBody>
      </p:sp>
      <p:cxnSp>
        <p:nvCxnSpPr>
          <p:cNvPr id="7" name="直線矢印コネクタ 6"/>
          <p:cNvCxnSpPr/>
          <p:nvPr/>
        </p:nvCxnSpPr>
        <p:spPr>
          <a:xfrm flipH="1">
            <a:off x="5714024" y="2339588"/>
            <a:ext cx="16561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5786032" y="1979548"/>
            <a:ext cx="16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AES Decryption</a:t>
            </a:r>
            <a:endParaRPr lang="ja-JP" altLang="en-US" dirty="0"/>
          </a:p>
        </p:txBody>
      </p:sp>
      <p:cxnSp>
        <p:nvCxnSpPr>
          <p:cNvPr id="9" name="直線矢印コネクタ 8"/>
          <p:cNvCxnSpPr/>
          <p:nvPr/>
        </p:nvCxnSpPr>
        <p:spPr>
          <a:xfrm flipH="1">
            <a:off x="5714024" y="3275692"/>
            <a:ext cx="16561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5786032" y="3275692"/>
            <a:ext cx="16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AES Decryption</a:t>
            </a:r>
            <a:endParaRPr lang="ja-JP" altLang="en-US" dirty="0"/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6578120" y="2339588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6578120" y="2915652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260040" y="1835532"/>
            <a:ext cx="2670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Kg-based </a:t>
            </a:r>
            <a:r>
              <a:rPr lang="en-US" altLang="ja-JP" sz="2000" dirty="0" smtClean="0"/>
              <a:t>Correct </a:t>
            </a:r>
          </a:p>
          <a:p>
            <a:r>
              <a:rPr lang="en-US" altLang="ja-JP" sz="2000" dirty="0" smtClean="0"/>
              <a:t>Intermediate Value: </a:t>
            </a:r>
            <a:r>
              <a:rPr lang="en-US" altLang="ja-JP" sz="2000" dirty="0" err="1" smtClean="0"/>
              <a:t>Ig</a:t>
            </a:r>
            <a:endParaRPr lang="ja-JP" altLang="en-US" sz="2000" dirty="0"/>
          </a:p>
        </p:txBody>
      </p:sp>
      <p:sp>
        <p:nvSpPr>
          <p:cNvPr id="14" name="正方形/長方形 13"/>
          <p:cNvSpPr/>
          <p:nvPr/>
        </p:nvSpPr>
        <p:spPr>
          <a:xfrm>
            <a:off x="3278708" y="2840216"/>
            <a:ext cx="2670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Kg-based </a:t>
            </a:r>
            <a:r>
              <a:rPr lang="en-US" altLang="ja-JP" sz="2000" dirty="0" smtClean="0"/>
              <a:t>Faulty</a:t>
            </a:r>
          </a:p>
          <a:p>
            <a:r>
              <a:rPr lang="en-US" altLang="ja-JP" sz="2000" dirty="0" smtClean="0"/>
              <a:t>Intermediate Value: </a:t>
            </a:r>
            <a:r>
              <a:rPr lang="en-US" altLang="ja-JP" sz="2000" dirty="0" err="1" smtClean="0"/>
              <a:t>I’g</a:t>
            </a:r>
            <a:endParaRPr lang="ja-JP" altLang="en-US" sz="2000" dirty="0"/>
          </a:p>
        </p:txBody>
      </p:sp>
      <p:cxnSp>
        <p:nvCxnSpPr>
          <p:cNvPr id="15" name="直線矢印コネクタ 14"/>
          <p:cNvCxnSpPr/>
          <p:nvPr/>
        </p:nvCxnSpPr>
        <p:spPr>
          <a:xfrm flipH="1">
            <a:off x="2974694" y="2199004"/>
            <a:ext cx="357354" cy="356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>
            <a:stCxn id="14" idx="1"/>
          </p:cNvCxnSpPr>
          <p:nvPr/>
        </p:nvCxnSpPr>
        <p:spPr>
          <a:xfrm flipH="1" flipV="1">
            <a:off x="2974694" y="2843644"/>
            <a:ext cx="304014" cy="35051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フローチャート: 論理和 21"/>
          <p:cNvSpPr/>
          <p:nvPr/>
        </p:nvSpPr>
        <p:spPr>
          <a:xfrm>
            <a:off x="2749526" y="2552586"/>
            <a:ext cx="285346" cy="285346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18" name="直線矢印コネクタ 17"/>
          <p:cNvCxnSpPr/>
          <p:nvPr/>
        </p:nvCxnSpPr>
        <p:spPr>
          <a:xfrm flipH="1">
            <a:off x="2533502" y="2699628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/>
          <p:cNvSpPr/>
          <p:nvPr/>
        </p:nvSpPr>
        <p:spPr>
          <a:xfrm>
            <a:off x="2026505" y="2483604"/>
            <a:ext cx="579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 err="1" smtClean="0"/>
              <a:t>ΔIg</a:t>
            </a:r>
            <a:endParaRPr lang="ja-JP" altLang="en-US" sz="2400" dirty="0"/>
          </a:p>
        </p:txBody>
      </p:sp>
      <p:sp>
        <p:nvSpPr>
          <p:cNvPr id="20" name="正方形/長方形 19"/>
          <p:cNvSpPr/>
          <p:nvPr/>
        </p:nvSpPr>
        <p:spPr>
          <a:xfrm>
            <a:off x="730616" y="2483604"/>
            <a:ext cx="434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ΔI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>
            <a:off x="1165350" y="2714436"/>
            <a:ext cx="936104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1205247" y="2377921"/>
            <a:ext cx="895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Ma</a:t>
            </a:r>
            <a:r>
              <a:rPr lang="en-US" altLang="zh-CN" dirty="0"/>
              <a:t>t</a:t>
            </a:r>
            <a:r>
              <a:rPr lang="en-US" altLang="zh-CN" dirty="0" smtClean="0"/>
              <a:t>ch?</a:t>
            </a:r>
            <a:endParaRPr lang="ja-JP" altLang="en-US" dirty="0"/>
          </a:p>
        </p:txBody>
      </p:sp>
      <p:sp>
        <p:nvSpPr>
          <p:cNvPr id="3" name="角丸四角形吹き出し 2"/>
          <p:cNvSpPr/>
          <p:nvPr/>
        </p:nvSpPr>
        <p:spPr>
          <a:xfrm>
            <a:off x="467544" y="3717032"/>
            <a:ext cx="3888432" cy="1368152"/>
          </a:xfrm>
          <a:prstGeom prst="wedgeRoundRectCallout">
            <a:avLst>
              <a:gd name="adj1" fmla="val -35218"/>
              <a:gd name="adj2" fmla="val -10461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3200" dirty="0" smtClean="0"/>
              <a:t>Space of </a:t>
            </a:r>
            <a:r>
              <a:rPr lang="en-US" altLang="ja-JP" sz="3200" dirty="0" smtClean="0">
                <a:solidFill>
                  <a:srgbClr val="FF0000"/>
                </a:solidFill>
              </a:rPr>
              <a:t>ΔI</a:t>
            </a:r>
          </a:p>
          <a:p>
            <a:pPr algn="ctr"/>
            <a:r>
              <a:rPr kumimoji="1" lang="en-US" altLang="ja-JP" sz="2400" dirty="0" smtClean="0">
                <a:solidFill>
                  <a:schemeClr val="tx1"/>
                </a:solidFill>
              </a:rPr>
              <a:t>Satisfy zero-difference bytes</a:t>
            </a:r>
          </a:p>
          <a:p>
            <a:pPr algn="ctr"/>
            <a:r>
              <a:rPr lang="en-US" altLang="ja-JP" sz="2400" dirty="0">
                <a:solidFill>
                  <a:schemeClr val="tx1"/>
                </a:solidFill>
              </a:rPr>
              <a:t>i</a:t>
            </a:r>
            <a:r>
              <a:rPr lang="en-US" altLang="ja-JP" sz="2400" dirty="0" smtClean="0">
                <a:solidFill>
                  <a:schemeClr val="tx1"/>
                </a:solidFill>
              </a:rPr>
              <a:t>n intermediate status</a:t>
            </a:r>
            <a:endParaRPr kumimoji="1" lang="ja-JP" altLang="en-US" sz="2400" dirty="0">
              <a:solidFill>
                <a:schemeClr val="tx1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07504" y="5428381"/>
            <a:ext cx="55249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/>
              <a:t>AES 128: 128-bit </a:t>
            </a:r>
            <a:r>
              <a:rPr kumimoji="1" lang="en-US" altLang="ja-JP" sz="2800" dirty="0" smtClean="0">
                <a:sym typeface="Wingdings"/>
              </a:rPr>
              <a:t> 8-bit </a:t>
            </a:r>
          </a:p>
          <a:p>
            <a:r>
              <a:rPr lang="en-US" altLang="ja-JP" sz="2800" dirty="0"/>
              <a:t>AES </a:t>
            </a:r>
            <a:r>
              <a:rPr lang="en-US" altLang="ja-JP" sz="2800" dirty="0" smtClean="0"/>
              <a:t>192: 192-</a:t>
            </a:r>
            <a:r>
              <a:rPr lang="en-US" altLang="ja-JP" sz="2800" dirty="0"/>
              <a:t>bit </a:t>
            </a:r>
            <a:r>
              <a:rPr lang="en-US" altLang="ja-JP" sz="2800" dirty="0">
                <a:sym typeface="Wingdings"/>
              </a:rPr>
              <a:t> </a:t>
            </a:r>
            <a:r>
              <a:rPr lang="en-US" altLang="ja-JP" sz="2800" dirty="0" smtClean="0">
                <a:sym typeface="Wingdings"/>
              </a:rPr>
              <a:t>72-bit  0 bit</a:t>
            </a:r>
            <a:endParaRPr lang="ja-JP" altLang="en-US" sz="2800" dirty="0"/>
          </a:p>
          <a:p>
            <a:r>
              <a:rPr lang="en-US" altLang="ja-JP" sz="2800" dirty="0"/>
              <a:t>AES </a:t>
            </a:r>
            <a:r>
              <a:rPr lang="en-US" altLang="ja-JP" sz="2800" dirty="0" smtClean="0"/>
              <a:t>256: 256-</a:t>
            </a:r>
            <a:r>
              <a:rPr lang="en-US" altLang="ja-JP" sz="2800" dirty="0"/>
              <a:t>bit </a:t>
            </a:r>
            <a:r>
              <a:rPr lang="en-US" altLang="ja-JP" sz="2800" dirty="0">
                <a:sym typeface="Wingdings"/>
              </a:rPr>
              <a:t> </a:t>
            </a:r>
            <a:r>
              <a:rPr lang="en-US" altLang="ja-JP" sz="2800" dirty="0" smtClean="0">
                <a:sym typeface="Wingdings"/>
              </a:rPr>
              <a:t>136-bit  16-bit</a:t>
            </a:r>
            <a:endParaRPr lang="ja-JP" altLang="en-US" sz="2800" dirty="0"/>
          </a:p>
        </p:txBody>
      </p:sp>
      <p:sp>
        <p:nvSpPr>
          <p:cNvPr id="24" name="正方形/長方形 23"/>
          <p:cNvSpPr/>
          <p:nvPr/>
        </p:nvSpPr>
        <p:spPr>
          <a:xfrm>
            <a:off x="5508103" y="5859269"/>
            <a:ext cx="36004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ja-JP" sz="2800" dirty="0" smtClean="0"/>
              <a:t>Keep </a:t>
            </a:r>
            <a:r>
              <a:rPr lang="en-US" altLang="ja-JP" sz="2800" dirty="0"/>
              <a:t>the proposed attack </a:t>
            </a:r>
            <a:r>
              <a:rPr lang="en-US" altLang="ja-JP" sz="2800" dirty="0" smtClean="0"/>
              <a:t>feasible! </a:t>
            </a:r>
            <a:endParaRPr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1949744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DFA Attacks on AES-192 (</a:t>
            </a:r>
            <a:r>
              <a:rPr lang="en-US" altLang="ja-JP" dirty="0" smtClean="0"/>
              <a:t>2</a:t>
            </a:r>
            <a:r>
              <a:rPr kumimoji="1" lang="en-US" altLang="ja-JP" dirty="0" smtClean="0"/>
              <a:t> faults) 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977823" y="2051842"/>
            <a:ext cx="755590" cy="720080"/>
            <a:chOff x="2627784" y="1827113"/>
            <a:chExt cx="1245124" cy="1186607"/>
          </a:xfrm>
        </p:grpSpPr>
        <p:sp>
          <p:nvSpPr>
            <p:cNvPr id="5" name="正方形/長方形 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" name="直線矢印コネクタ 20"/>
          <p:cNvCxnSpPr/>
          <p:nvPr/>
        </p:nvCxnSpPr>
        <p:spPr>
          <a:xfrm>
            <a:off x="1788118" y="241188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1864732" y="1703794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864732" y="1992217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805421" y="2367261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849504" y="2742305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82" name="グループ化 3"/>
          <p:cNvGrpSpPr/>
          <p:nvPr/>
        </p:nvGrpSpPr>
        <p:grpSpPr>
          <a:xfrm>
            <a:off x="2669517" y="2056345"/>
            <a:ext cx="755590" cy="720080"/>
            <a:chOff x="2627784" y="1827113"/>
            <a:chExt cx="1245124" cy="1186607"/>
          </a:xfrm>
        </p:grpSpPr>
        <p:sp>
          <p:nvSpPr>
            <p:cNvPr id="83" name="正方形/長方形 8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正方形/長方形 8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正方形/長方形 8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正方形/長方形 8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正方形/長方形 8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正方形/長方形 8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正方形/長方形 8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正方形/長方形 9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正方形/長方形 9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正方形/長方形 9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正方形/長方形 9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正方形/長方形 9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正方形/長方形 9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9" name="直線矢印コネクタ 98"/>
          <p:cNvCxnSpPr/>
          <p:nvPr/>
        </p:nvCxnSpPr>
        <p:spPr>
          <a:xfrm>
            <a:off x="3479812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0" name="テキスト ボックス 99"/>
          <p:cNvSpPr txBox="1"/>
          <p:nvPr/>
        </p:nvSpPr>
        <p:spPr>
          <a:xfrm>
            <a:off x="3556426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556426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3497115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3541198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104" name="グループ化 3"/>
          <p:cNvGrpSpPr/>
          <p:nvPr/>
        </p:nvGrpSpPr>
        <p:grpSpPr>
          <a:xfrm>
            <a:off x="4320657" y="2056345"/>
            <a:ext cx="755590" cy="720080"/>
            <a:chOff x="2627784" y="1827113"/>
            <a:chExt cx="1245124" cy="1186607"/>
          </a:xfrm>
          <a:solidFill>
            <a:schemeClr val="bg1"/>
          </a:solidFill>
        </p:grpSpPr>
        <p:sp>
          <p:nvSpPr>
            <p:cNvPr id="105" name="正方形/長方形 10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正方形/長方形 10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正方形/長方形 10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正方形/長方形 10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正方形/長方形 10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正方形/長方形 1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正方形/長方形 1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正方形/長方形 1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正方形/長方形 1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正方形/長方形 1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正方形/長方形 1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正方形/長方形 1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正方形/長方形 1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1" name="直線矢印コネクタ 120"/>
          <p:cNvCxnSpPr/>
          <p:nvPr/>
        </p:nvCxnSpPr>
        <p:spPr>
          <a:xfrm>
            <a:off x="5130952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2" name="テキスト ボックス 121"/>
          <p:cNvSpPr txBox="1"/>
          <p:nvPr/>
        </p:nvSpPr>
        <p:spPr>
          <a:xfrm>
            <a:off x="5207566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5207566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5148255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5192338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126" name="グループ化 3"/>
          <p:cNvGrpSpPr/>
          <p:nvPr/>
        </p:nvGrpSpPr>
        <p:grpSpPr>
          <a:xfrm>
            <a:off x="6012351" y="2060848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7" name="正方形/長方形 12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正方形/長方形 12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正方形/長方形 12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正方形/長方形 12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正方形/長方形 13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正方形/長方形 13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正方形/長方形 13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正方形/長方形 13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正方形/長方形 13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正方形/長方形 13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正方形/長方形 13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正方形/長方形 13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正方形/長方形 13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正方形/長方形 13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正方形/長方形 14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正方形/長方形 14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3" name="直線矢印コネクタ 142"/>
          <p:cNvCxnSpPr/>
          <p:nvPr/>
        </p:nvCxnSpPr>
        <p:spPr>
          <a:xfrm>
            <a:off x="6822646" y="242088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4" name="テキスト ボックス 143"/>
          <p:cNvSpPr txBox="1"/>
          <p:nvPr/>
        </p:nvSpPr>
        <p:spPr>
          <a:xfrm>
            <a:off x="6899260" y="1712800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6899260" y="2001223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6884032" y="234888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7746575" y="1844824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C1</a:t>
            </a:r>
          </a:p>
          <a:p>
            <a:r>
              <a:rPr lang="en-US" altLang="ja-JP" sz="3200" dirty="0" smtClean="0"/>
              <a:t>C1’</a:t>
            </a:r>
            <a:endParaRPr kumimoji="1" lang="ja-JP" altLang="en-US" sz="3200" dirty="0"/>
          </a:p>
        </p:txBody>
      </p:sp>
      <p:grpSp>
        <p:nvGrpSpPr>
          <p:cNvPr id="256" name="グループ化 3"/>
          <p:cNvGrpSpPr/>
          <p:nvPr/>
        </p:nvGrpSpPr>
        <p:grpSpPr>
          <a:xfrm>
            <a:off x="977823" y="3564010"/>
            <a:ext cx="755590" cy="720080"/>
            <a:chOff x="2627784" y="1827113"/>
            <a:chExt cx="1245124" cy="1186607"/>
          </a:xfrm>
        </p:grpSpPr>
        <p:sp>
          <p:nvSpPr>
            <p:cNvPr id="257" name="正方形/長方形 25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正方形/長方形 25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1" name="正方形/長方形 26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2" name="正方形/長方形 26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3" name="正方形/長方形 26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4" name="正方形/長方形 26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5" name="正方形/長方形 26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6" name="正方形/長方形 26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7" name="正方形/長方形 26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8" name="正方形/長方形 26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9" name="正方形/長方形 26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正方形/長方形 26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1" name="正方形/長方形 27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2" name="正方形/長方形 27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73" name="直線矢印コネクタ 272"/>
          <p:cNvCxnSpPr/>
          <p:nvPr/>
        </p:nvCxnSpPr>
        <p:spPr>
          <a:xfrm>
            <a:off x="1788118" y="3924050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4" name="テキスト ボックス 273"/>
          <p:cNvSpPr txBox="1"/>
          <p:nvPr/>
        </p:nvSpPr>
        <p:spPr>
          <a:xfrm>
            <a:off x="1864732" y="3215962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5" name="テキスト ボックス 274"/>
          <p:cNvSpPr txBox="1"/>
          <p:nvPr/>
        </p:nvSpPr>
        <p:spPr>
          <a:xfrm>
            <a:off x="1864732" y="3504385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6" name="テキスト ボックス 275"/>
          <p:cNvSpPr txBox="1"/>
          <p:nvPr/>
        </p:nvSpPr>
        <p:spPr>
          <a:xfrm>
            <a:off x="1805421" y="3879429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7" name="テキスト ボックス 276"/>
          <p:cNvSpPr txBox="1"/>
          <p:nvPr/>
        </p:nvSpPr>
        <p:spPr>
          <a:xfrm>
            <a:off x="1849504" y="4254473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278" name="グループ化 3"/>
          <p:cNvGrpSpPr/>
          <p:nvPr/>
        </p:nvGrpSpPr>
        <p:grpSpPr>
          <a:xfrm>
            <a:off x="2669517" y="3568513"/>
            <a:ext cx="755590" cy="720080"/>
            <a:chOff x="2627784" y="1827113"/>
            <a:chExt cx="1245124" cy="1186607"/>
          </a:xfrm>
        </p:grpSpPr>
        <p:sp>
          <p:nvSpPr>
            <p:cNvPr id="279" name="正方形/長方形 278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正方形/長方形 279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正方形/長方形 280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正方形/長方形 281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正方形/長方形 282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正方形/長方形 283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正方形/長方形 284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正方形/長方形 285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正方形/長方形 286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5" name="直線矢印コネクタ 294"/>
          <p:cNvCxnSpPr/>
          <p:nvPr/>
        </p:nvCxnSpPr>
        <p:spPr>
          <a:xfrm>
            <a:off x="3479812" y="3928553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6" name="テキスト ボックス 295"/>
          <p:cNvSpPr txBox="1"/>
          <p:nvPr/>
        </p:nvSpPr>
        <p:spPr>
          <a:xfrm>
            <a:off x="3556426" y="3220465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7" name="テキスト ボックス 296"/>
          <p:cNvSpPr txBox="1"/>
          <p:nvPr/>
        </p:nvSpPr>
        <p:spPr>
          <a:xfrm>
            <a:off x="3556426" y="3508888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8" name="テキスト ボックス 297"/>
          <p:cNvSpPr txBox="1"/>
          <p:nvPr/>
        </p:nvSpPr>
        <p:spPr>
          <a:xfrm>
            <a:off x="3497115" y="3883932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9" name="テキスト ボックス 298"/>
          <p:cNvSpPr txBox="1"/>
          <p:nvPr/>
        </p:nvSpPr>
        <p:spPr>
          <a:xfrm>
            <a:off x="3541198" y="425897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300" name="グループ化 3"/>
          <p:cNvGrpSpPr/>
          <p:nvPr/>
        </p:nvGrpSpPr>
        <p:grpSpPr>
          <a:xfrm>
            <a:off x="4320657" y="3568513"/>
            <a:ext cx="755590" cy="720080"/>
            <a:chOff x="2627784" y="1827113"/>
            <a:chExt cx="1245124" cy="1186607"/>
          </a:xfrm>
          <a:solidFill>
            <a:srgbClr val="7F7F7F"/>
          </a:solidFill>
        </p:grpSpPr>
        <p:sp>
          <p:nvSpPr>
            <p:cNvPr id="301" name="正方形/長方形 300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17" name="直線矢印コネクタ 316"/>
          <p:cNvCxnSpPr/>
          <p:nvPr/>
        </p:nvCxnSpPr>
        <p:spPr>
          <a:xfrm>
            <a:off x="5130952" y="3928553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8" name="テキスト ボックス 317"/>
          <p:cNvSpPr txBox="1"/>
          <p:nvPr/>
        </p:nvSpPr>
        <p:spPr>
          <a:xfrm>
            <a:off x="5207566" y="3220465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19" name="テキスト ボックス 318"/>
          <p:cNvSpPr txBox="1"/>
          <p:nvPr/>
        </p:nvSpPr>
        <p:spPr>
          <a:xfrm>
            <a:off x="5207566" y="3508888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20" name="テキスト ボックス 319"/>
          <p:cNvSpPr txBox="1"/>
          <p:nvPr/>
        </p:nvSpPr>
        <p:spPr>
          <a:xfrm>
            <a:off x="5148255" y="3883932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21" name="テキスト ボックス 320"/>
          <p:cNvSpPr txBox="1"/>
          <p:nvPr/>
        </p:nvSpPr>
        <p:spPr>
          <a:xfrm>
            <a:off x="5192338" y="425897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322" name="グループ化 3"/>
          <p:cNvGrpSpPr/>
          <p:nvPr/>
        </p:nvGrpSpPr>
        <p:grpSpPr>
          <a:xfrm>
            <a:off x="6012351" y="3573016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3" name="正方形/長方形 32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39" name="直線矢印コネクタ 338"/>
          <p:cNvCxnSpPr/>
          <p:nvPr/>
        </p:nvCxnSpPr>
        <p:spPr>
          <a:xfrm>
            <a:off x="6822646" y="3933056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0" name="テキスト ボックス 339"/>
          <p:cNvSpPr txBox="1"/>
          <p:nvPr/>
        </p:nvSpPr>
        <p:spPr>
          <a:xfrm>
            <a:off x="6899260" y="3224968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1" name="テキスト ボックス 340"/>
          <p:cNvSpPr txBox="1"/>
          <p:nvPr/>
        </p:nvSpPr>
        <p:spPr>
          <a:xfrm>
            <a:off x="6899260" y="3513391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3" name="テキスト ボックス 342"/>
          <p:cNvSpPr txBox="1"/>
          <p:nvPr/>
        </p:nvSpPr>
        <p:spPr>
          <a:xfrm>
            <a:off x="6884032" y="386104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4" name="テキスト ボックス 343"/>
          <p:cNvSpPr txBox="1"/>
          <p:nvPr/>
        </p:nvSpPr>
        <p:spPr>
          <a:xfrm>
            <a:off x="7746575" y="3356992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C2</a:t>
            </a:r>
          </a:p>
          <a:p>
            <a:r>
              <a:rPr lang="en-US" altLang="ja-JP" sz="3200" dirty="0" smtClean="0"/>
              <a:t>C2’</a:t>
            </a:r>
            <a:endParaRPr kumimoji="1" lang="ja-JP" altLang="en-US" sz="3200" dirty="0"/>
          </a:p>
        </p:txBody>
      </p:sp>
      <p:sp>
        <p:nvSpPr>
          <p:cNvPr id="345" name="テキスト ボックス 344"/>
          <p:cNvSpPr txBox="1"/>
          <p:nvPr/>
        </p:nvSpPr>
        <p:spPr>
          <a:xfrm>
            <a:off x="395536" y="4883676"/>
            <a:ext cx="8532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ja-JP" sz="2400" dirty="0" smtClean="0"/>
              <a:t>Restrict K12 to 2</a:t>
            </a:r>
            <a:r>
              <a:rPr lang="en-US" altLang="ja-JP" sz="2400" baseline="30000" dirty="0" smtClean="0"/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2371971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Some property for AES-192 </a:t>
            </a:r>
            <a:r>
              <a:rPr lang="en-US" altLang="ja-JP" dirty="0"/>
              <a:t>k</a:t>
            </a:r>
            <a:r>
              <a:rPr lang="en-US" altLang="ja-JP" dirty="0" smtClean="0"/>
              <a:t>ey Schedule</a:t>
            </a:r>
            <a:endParaRPr kumimoji="1" lang="ja-JP" altLang="en-US" dirty="0"/>
          </a:p>
        </p:txBody>
      </p:sp>
      <p:sp>
        <p:nvSpPr>
          <p:cNvPr id="5" name="角丸四角形 4"/>
          <p:cNvSpPr/>
          <p:nvPr/>
        </p:nvSpPr>
        <p:spPr>
          <a:xfrm>
            <a:off x="3219288" y="2405571"/>
            <a:ext cx="969574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角丸四角形 5"/>
          <p:cNvSpPr/>
          <p:nvPr/>
        </p:nvSpPr>
        <p:spPr>
          <a:xfrm>
            <a:off x="3308272" y="4077568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角丸四角形 6"/>
          <p:cNvSpPr/>
          <p:nvPr/>
        </p:nvSpPr>
        <p:spPr>
          <a:xfrm>
            <a:off x="4262746" y="2414694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3350138" y="3004409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3350138" y="3263803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3350138" y="2484797"/>
            <a:ext cx="272402" cy="25939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828794" y="2484797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350138" y="2744190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2732208" y="3844922"/>
            <a:ext cx="360040" cy="43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F</a:t>
            </a:r>
            <a:endParaRPr lang="zh-CN" altLang="en-US" sz="2400" dirty="0"/>
          </a:p>
        </p:txBody>
      </p:sp>
      <p:sp>
        <p:nvSpPr>
          <p:cNvPr id="14" name="フローチャート : 論理和 122"/>
          <p:cNvSpPr/>
          <p:nvPr/>
        </p:nvSpPr>
        <p:spPr>
          <a:xfrm>
            <a:off x="3402052" y="3811228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フローチャート : 論理和 123"/>
          <p:cNvSpPr/>
          <p:nvPr/>
        </p:nvSpPr>
        <p:spPr>
          <a:xfrm>
            <a:off x="3880991" y="3811228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フローチャート : 論理和 124"/>
          <p:cNvSpPr/>
          <p:nvPr/>
        </p:nvSpPr>
        <p:spPr>
          <a:xfrm>
            <a:off x="4370278" y="3811228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線矢印コネクタ 17"/>
          <p:cNvCxnSpPr>
            <a:stCxn id="9" idx="2"/>
            <a:endCxn id="14" idx="0"/>
          </p:cNvCxnSpPr>
          <p:nvPr/>
        </p:nvCxnSpPr>
        <p:spPr>
          <a:xfrm flipH="1">
            <a:off x="3485478" y="3523196"/>
            <a:ext cx="86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正方形/長方形 18"/>
          <p:cNvSpPr/>
          <p:nvPr/>
        </p:nvSpPr>
        <p:spPr>
          <a:xfrm>
            <a:off x="5783074" y="2478075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4316746" y="2478075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3828037" y="4148115"/>
            <a:ext cx="272402" cy="10383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4323098" y="4141393"/>
            <a:ext cx="272402" cy="10383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3350138" y="4141393"/>
            <a:ext cx="272402" cy="10383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カギ線コネクタ 24"/>
          <p:cNvCxnSpPr>
            <a:stCxn id="19" idx="3"/>
            <a:endCxn id="13" idx="0"/>
          </p:cNvCxnSpPr>
          <p:nvPr/>
        </p:nvCxnSpPr>
        <p:spPr>
          <a:xfrm flipH="1">
            <a:off x="2912228" y="2997275"/>
            <a:ext cx="3143248" cy="847647"/>
          </a:xfrm>
          <a:prstGeom prst="bentConnector4">
            <a:avLst>
              <a:gd name="adj1" fmla="val -7273"/>
              <a:gd name="adj2" fmla="val 8062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カギ線コネクタ 25"/>
          <p:cNvCxnSpPr>
            <a:stCxn id="24" idx="3"/>
            <a:endCxn id="15" idx="2"/>
          </p:cNvCxnSpPr>
          <p:nvPr/>
        </p:nvCxnSpPr>
        <p:spPr>
          <a:xfrm flipV="1">
            <a:off x="3622540" y="3894654"/>
            <a:ext cx="258451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カギ線コネクタ 26"/>
          <p:cNvCxnSpPr>
            <a:stCxn id="21" idx="3"/>
            <a:endCxn id="16" idx="2"/>
          </p:cNvCxnSpPr>
          <p:nvPr/>
        </p:nvCxnSpPr>
        <p:spPr>
          <a:xfrm flipV="1">
            <a:off x="4100439" y="3894654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カギ線コネクタ 28"/>
          <p:cNvCxnSpPr>
            <a:stCxn id="11" idx="2"/>
            <a:endCxn id="15" idx="0"/>
          </p:cNvCxnSpPr>
          <p:nvPr/>
        </p:nvCxnSpPr>
        <p:spPr>
          <a:xfrm rot="5400000">
            <a:off x="3820690" y="3666923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>
            <a:stCxn id="20" idx="2"/>
            <a:endCxn id="16" idx="0"/>
          </p:cNvCxnSpPr>
          <p:nvPr/>
        </p:nvCxnSpPr>
        <p:spPr>
          <a:xfrm>
            <a:off x="4452947" y="3516474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カギ線コネクタ 31"/>
          <p:cNvCxnSpPr>
            <a:stCxn id="13" idx="2"/>
            <a:endCxn id="14" idx="2"/>
          </p:cNvCxnSpPr>
          <p:nvPr/>
        </p:nvCxnSpPr>
        <p:spPr>
          <a:xfrm rot="5400000" flipH="1" flipV="1">
            <a:off x="2966787" y="3840095"/>
            <a:ext cx="380706" cy="489824"/>
          </a:xfrm>
          <a:prstGeom prst="bentConnector4">
            <a:avLst>
              <a:gd name="adj1" fmla="val -60046"/>
              <a:gd name="adj2" fmla="val 6837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stCxn id="16" idx="4"/>
            <a:endCxn id="23" idx="0"/>
          </p:cNvCxnSpPr>
          <p:nvPr/>
        </p:nvCxnSpPr>
        <p:spPr>
          <a:xfrm>
            <a:off x="4453704" y="3978080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>
            <a:stCxn id="14" idx="4"/>
            <a:endCxn id="24" idx="0"/>
          </p:cNvCxnSpPr>
          <p:nvPr/>
        </p:nvCxnSpPr>
        <p:spPr>
          <a:xfrm>
            <a:off x="3485478" y="3978080"/>
            <a:ext cx="861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stCxn id="15" idx="4"/>
            <a:endCxn id="21" idx="0"/>
          </p:cNvCxnSpPr>
          <p:nvPr/>
        </p:nvCxnSpPr>
        <p:spPr>
          <a:xfrm flipH="1">
            <a:off x="3964238" y="3978080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テキスト ボックス 36"/>
          <p:cNvSpPr txBox="1"/>
          <p:nvPr/>
        </p:nvSpPr>
        <p:spPr>
          <a:xfrm>
            <a:off x="3059832" y="1973523"/>
            <a:ext cx="5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K10</a:t>
            </a:r>
            <a:endParaRPr lang="zh-CN" altLang="en-US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324496" y="4061755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K12</a:t>
            </a:r>
            <a:endParaRPr lang="zh-CN" altLang="en-US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3936295" y="1685491"/>
            <a:ext cx="1388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AES-192</a:t>
            </a:r>
            <a:endParaRPr lang="zh-CN" altLang="en-US" sz="2800" dirty="0"/>
          </a:p>
        </p:txBody>
      </p:sp>
      <p:sp>
        <p:nvSpPr>
          <p:cNvPr id="42" name="正方形/長方形 41"/>
          <p:cNvSpPr/>
          <p:nvPr/>
        </p:nvSpPr>
        <p:spPr>
          <a:xfrm>
            <a:off x="4814710" y="2482027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フローチャート : 論理和 155"/>
          <p:cNvSpPr/>
          <p:nvPr/>
        </p:nvSpPr>
        <p:spPr>
          <a:xfrm>
            <a:off x="4866907" y="3808458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正方形/長方形 44"/>
          <p:cNvSpPr/>
          <p:nvPr/>
        </p:nvSpPr>
        <p:spPr>
          <a:xfrm>
            <a:off x="5302662" y="2475305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正方形/長方形 45"/>
          <p:cNvSpPr/>
          <p:nvPr/>
        </p:nvSpPr>
        <p:spPr>
          <a:xfrm>
            <a:off x="4813953" y="4145345"/>
            <a:ext cx="272402" cy="10383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9" name="カギ線コネクタ 48"/>
          <p:cNvCxnSpPr>
            <a:stCxn id="42" idx="2"/>
            <a:endCxn id="43" idx="0"/>
          </p:cNvCxnSpPr>
          <p:nvPr/>
        </p:nvCxnSpPr>
        <p:spPr>
          <a:xfrm rot="5400000">
            <a:off x="4806606" y="3664153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矢印コネクタ 51"/>
          <p:cNvCxnSpPr>
            <a:stCxn id="43" idx="4"/>
            <a:endCxn id="46" idx="0"/>
          </p:cNvCxnSpPr>
          <p:nvPr/>
        </p:nvCxnSpPr>
        <p:spPr>
          <a:xfrm flipH="1">
            <a:off x="4950154" y="3975310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カギ線コネクタ 52"/>
          <p:cNvCxnSpPr>
            <a:stCxn id="23" idx="3"/>
            <a:endCxn id="43" idx="2"/>
          </p:cNvCxnSpPr>
          <p:nvPr/>
        </p:nvCxnSpPr>
        <p:spPr>
          <a:xfrm flipV="1">
            <a:off x="4595500" y="3891884"/>
            <a:ext cx="271407" cy="76870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5977637" y="2024045"/>
            <a:ext cx="5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K11</a:t>
            </a:r>
            <a:endParaRPr lang="zh-CN" altLang="en-US" dirty="0"/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2699792" y="5517232"/>
            <a:ext cx="364039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For AES-</a:t>
            </a:r>
            <a:r>
              <a:rPr lang="en-US" altLang="ja-JP" sz="2400" dirty="0" smtClean="0"/>
              <a:t>192:</a:t>
            </a:r>
            <a:endParaRPr lang="en-US" altLang="ja-JP" sz="2400" dirty="0"/>
          </a:p>
          <a:p>
            <a:r>
              <a:rPr lang="en-US" altLang="ja-JP" sz="2400" dirty="0"/>
              <a:t>K12</a:t>
            </a:r>
            <a:r>
              <a:rPr lang="en-US" altLang="ja-JP" sz="2400" dirty="0">
                <a:sym typeface="Wingdings"/>
              </a:rPr>
              <a:t>left 2</a:t>
            </a:r>
            <a:r>
              <a:rPr lang="en-US" altLang="ja-JP" sz="2400" dirty="0" smtClean="0">
                <a:sym typeface="Wingdings"/>
              </a:rPr>
              <a:t> </a:t>
            </a:r>
            <a:r>
              <a:rPr lang="en-US" altLang="ja-JP" sz="2400" dirty="0">
                <a:sym typeface="Wingdings"/>
              </a:rPr>
              <a:t>columns of </a:t>
            </a:r>
            <a:r>
              <a:rPr lang="en-US" altLang="ja-JP" sz="2400" dirty="0" smtClean="0">
                <a:sym typeface="Wingdings"/>
              </a:rPr>
              <a:t>K11</a:t>
            </a:r>
          </a:p>
          <a:p>
            <a:r>
              <a:rPr lang="en-US" altLang="ja-JP" sz="2400" dirty="0" smtClean="0">
                <a:sym typeface="Wingdings"/>
              </a:rPr>
              <a:t>K12right 1 column of K10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14360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DFA Attacks on AES-192 (</a:t>
            </a:r>
            <a:r>
              <a:rPr lang="en-US" altLang="ja-JP" dirty="0" smtClean="0"/>
              <a:t>2</a:t>
            </a:r>
            <a:r>
              <a:rPr kumimoji="1" lang="en-US" altLang="ja-JP" dirty="0" smtClean="0"/>
              <a:t> faults) </a:t>
            </a:r>
            <a:endParaRPr kumimoji="1" lang="ja-JP" altLang="en-US" dirty="0"/>
          </a:p>
        </p:txBody>
      </p:sp>
      <p:grpSp>
        <p:nvGrpSpPr>
          <p:cNvPr id="4" name="グループ化 3"/>
          <p:cNvGrpSpPr/>
          <p:nvPr/>
        </p:nvGrpSpPr>
        <p:grpSpPr>
          <a:xfrm>
            <a:off x="977823" y="2051842"/>
            <a:ext cx="755590" cy="720080"/>
            <a:chOff x="2627784" y="1827113"/>
            <a:chExt cx="1245124" cy="1186607"/>
          </a:xfrm>
        </p:grpSpPr>
        <p:sp>
          <p:nvSpPr>
            <p:cNvPr id="5" name="正方形/長方形 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1" name="直線矢印コネクタ 20"/>
          <p:cNvCxnSpPr/>
          <p:nvPr/>
        </p:nvCxnSpPr>
        <p:spPr>
          <a:xfrm>
            <a:off x="1788118" y="241188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1864732" y="1703794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864732" y="1992217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805421" y="2367261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1849504" y="2742305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82" name="グループ化 3"/>
          <p:cNvGrpSpPr/>
          <p:nvPr/>
        </p:nvGrpSpPr>
        <p:grpSpPr>
          <a:xfrm>
            <a:off x="2669517" y="2056345"/>
            <a:ext cx="755590" cy="720080"/>
            <a:chOff x="2627784" y="1827113"/>
            <a:chExt cx="1245124" cy="1186607"/>
          </a:xfrm>
        </p:grpSpPr>
        <p:sp>
          <p:nvSpPr>
            <p:cNvPr id="83" name="正方形/長方形 8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正方形/長方形 8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正方形/長方形 8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6" name="正方形/長方形 8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正方形/長方形 8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正方形/長方形 8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正方形/長方形 8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0" name="正方形/長方形 8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正方形/長方形 9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正方形/長方形 9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3" name="正方形/長方形 9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4" name="正方形/長方形 9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正方形/長方形 9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正方形/長方形 9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正方形/長方形 9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8" name="正方形/長方形 9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9" name="直線矢印コネクタ 98"/>
          <p:cNvCxnSpPr/>
          <p:nvPr/>
        </p:nvCxnSpPr>
        <p:spPr>
          <a:xfrm>
            <a:off x="3479812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0" name="テキスト ボックス 99"/>
          <p:cNvSpPr txBox="1"/>
          <p:nvPr/>
        </p:nvSpPr>
        <p:spPr>
          <a:xfrm>
            <a:off x="3556426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1" name="テキスト ボックス 100"/>
          <p:cNvSpPr txBox="1"/>
          <p:nvPr/>
        </p:nvSpPr>
        <p:spPr>
          <a:xfrm>
            <a:off x="3556426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2" name="テキスト ボックス 101"/>
          <p:cNvSpPr txBox="1"/>
          <p:nvPr/>
        </p:nvSpPr>
        <p:spPr>
          <a:xfrm>
            <a:off x="3497115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103" name="テキスト ボックス 102"/>
          <p:cNvSpPr txBox="1"/>
          <p:nvPr/>
        </p:nvSpPr>
        <p:spPr>
          <a:xfrm>
            <a:off x="3541198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104" name="グループ化 3"/>
          <p:cNvGrpSpPr/>
          <p:nvPr/>
        </p:nvGrpSpPr>
        <p:grpSpPr>
          <a:xfrm>
            <a:off x="4320657" y="2056345"/>
            <a:ext cx="755590" cy="720080"/>
            <a:chOff x="2627784" y="1827113"/>
            <a:chExt cx="1245124" cy="1186607"/>
          </a:xfrm>
        </p:grpSpPr>
        <p:sp>
          <p:nvSpPr>
            <p:cNvPr id="105" name="正方形/長方形 10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正方形/長方形 10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7" name="正方形/長方形 10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8" name="正方形/長方形 10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9" name="正方形/長方形 10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正方形/長方形 10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1" name="正方形/長方形 11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2" name="正方形/長方形 11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4" name="正方形/長方形 11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正方形/長方形 11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6" name="正方形/長方形 11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正方形/長方形 11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正方形/長方形 11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正方形/長方形 11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正方形/長方形 11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21" name="直線矢印コネクタ 120"/>
          <p:cNvCxnSpPr/>
          <p:nvPr/>
        </p:nvCxnSpPr>
        <p:spPr>
          <a:xfrm>
            <a:off x="5130952" y="241638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2" name="テキスト ボックス 121"/>
          <p:cNvSpPr txBox="1"/>
          <p:nvPr/>
        </p:nvSpPr>
        <p:spPr>
          <a:xfrm>
            <a:off x="5207566" y="170829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5207566" y="199672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5148255" y="237176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125" name="テキスト ボックス 124"/>
          <p:cNvSpPr txBox="1"/>
          <p:nvPr/>
        </p:nvSpPr>
        <p:spPr>
          <a:xfrm>
            <a:off x="5192338" y="274680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126" name="グループ化 3"/>
          <p:cNvGrpSpPr/>
          <p:nvPr/>
        </p:nvGrpSpPr>
        <p:grpSpPr>
          <a:xfrm>
            <a:off x="6012351" y="2060848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27" name="正方形/長方形 12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8" name="正方形/長方形 12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正方形/長方形 12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0" name="正方形/長方形 12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正方形/長方形 13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正方形/長方形 13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正方形/長方形 13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正方形/長方形 13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正方形/長方形 13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正方形/長方形 13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正方形/長方形 13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正方形/長方形 13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正方形/長方形 13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正方形/長方形 13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正方形/長方形 14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正方形/長方形 14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3" name="直線矢印コネクタ 142"/>
          <p:cNvCxnSpPr/>
          <p:nvPr/>
        </p:nvCxnSpPr>
        <p:spPr>
          <a:xfrm>
            <a:off x="6822646" y="242088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4" name="テキスト ボックス 143"/>
          <p:cNvSpPr txBox="1"/>
          <p:nvPr/>
        </p:nvSpPr>
        <p:spPr>
          <a:xfrm>
            <a:off x="6899260" y="1712800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45" name="テキスト ボックス 144"/>
          <p:cNvSpPr txBox="1"/>
          <p:nvPr/>
        </p:nvSpPr>
        <p:spPr>
          <a:xfrm>
            <a:off x="6899260" y="2001223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47" name="テキスト ボックス 146"/>
          <p:cNvSpPr txBox="1"/>
          <p:nvPr/>
        </p:nvSpPr>
        <p:spPr>
          <a:xfrm>
            <a:off x="6884032" y="2391271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166" name="テキスト ボックス 165"/>
          <p:cNvSpPr txBox="1"/>
          <p:nvPr/>
        </p:nvSpPr>
        <p:spPr>
          <a:xfrm>
            <a:off x="7746575" y="1844824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C1</a:t>
            </a:r>
          </a:p>
          <a:p>
            <a:r>
              <a:rPr lang="en-US" altLang="ja-JP" sz="3200" dirty="0" smtClean="0"/>
              <a:t>C1’</a:t>
            </a:r>
            <a:endParaRPr kumimoji="1" lang="ja-JP" altLang="en-US" sz="3200" dirty="0"/>
          </a:p>
        </p:txBody>
      </p:sp>
      <p:grpSp>
        <p:nvGrpSpPr>
          <p:cNvPr id="256" name="グループ化 3"/>
          <p:cNvGrpSpPr/>
          <p:nvPr/>
        </p:nvGrpSpPr>
        <p:grpSpPr>
          <a:xfrm>
            <a:off x="977823" y="3564010"/>
            <a:ext cx="755590" cy="720080"/>
            <a:chOff x="2627784" y="1827113"/>
            <a:chExt cx="1245124" cy="1186607"/>
          </a:xfrm>
        </p:grpSpPr>
        <p:sp>
          <p:nvSpPr>
            <p:cNvPr id="257" name="正方形/長方形 25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正方形/長方形 25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1" name="正方形/長方形 26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2" name="正方形/長方形 26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3" name="正方形/長方形 26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4" name="正方形/長方形 26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5" name="正方形/長方形 26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6" name="正方形/長方形 26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7" name="正方形/長方形 26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8" name="正方形/長方形 26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9" name="正方形/長方形 26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0" name="正方形/長方形 26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1" name="正方形/長方形 27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2" name="正方形/長方形 27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73" name="直線矢印コネクタ 272"/>
          <p:cNvCxnSpPr/>
          <p:nvPr/>
        </p:nvCxnSpPr>
        <p:spPr>
          <a:xfrm>
            <a:off x="1788118" y="3924050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4" name="テキスト ボックス 273"/>
          <p:cNvSpPr txBox="1"/>
          <p:nvPr/>
        </p:nvSpPr>
        <p:spPr>
          <a:xfrm>
            <a:off x="1864732" y="3215962"/>
            <a:ext cx="597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5" name="テキスト ボックス 274"/>
          <p:cNvSpPr txBox="1"/>
          <p:nvPr/>
        </p:nvSpPr>
        <p:spPr>
          <a:xfrm>
            <a:off x="1864732" y="3504385"/>
            <a:ext cx="597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6" name="テキスト ボックス 275"/>
          <p:cNvSpPr txBox="1"/>
          <p:nvPr/>
        </p:nvSpPr>
        <p:spPr>
          <a:xfrm>
            <a:off x="1805421" y="3879429"/>
            <a:ext cx="71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sp>
        <p:nvSpPr>
          <p:cNvPr id="277" name="テキスト ボックス 276"/>
          <p:cNvSpPr txBox="1"/>
          <p:nvPr/>
        </p:nvSpPr>
        <p:spPr>
          <a:xfrm>
            <a:off x="1849504" y="4254473"/>
            <a:ext cx="626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/>
              <a:t>9</a:t>
            </a:r>
            <a:endParaRPr lang="zh-CN" altLang="en-US" sz="2400" baseline="30000" dirty="0"/>
          </a:p>
        </p:txBody>
      </p:sp>
      <p:grpSp>
        <p:nvGrpSpPr>
          <p:cNvPr id="278" name="グループ化 3"/>
          <p:cNvGrpSpPr/>
          <p:nvPr/>
        </p:nvGrpSpPr>
        <p:grpSpPr>
          <a:xfrm>
            <a:off x="2669517" y="3568513"/>
            <a:ext cx="755590" cy="720080"/>
            <a:chOff x="2627784" y="1827113"/>
            <a:chExt cx="1245124" cy="1186607"/>
          </a:xfrm>
        </p:grpSpPr>
        <p:sp>
          <p:nvSpPr>
            <p:cNvPr id="279" name="正方形/長方形 278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正方形/長方形 279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正方形/長方形 280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正方形/長方形 281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正方形/長方形 282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正方形/長方形 283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正方形/長方形 284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正方形/長方形 285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正方形/長方形 286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9" name="正方形/長方形 288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0" name="正方形/長方形 289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1" name="正方形/長方形 290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2" name="正方形/長方形 291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3" name="正方形/長方形 292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4" name="正方形/長方形 293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5" name="直線矢印コネクタ 294"/>
          <p:cNvCxnSpPr/>
          <p:nvPr/>
        </p:nvCxnSpPr>
        <p:spPr>
          <a:xfrm>
            <a:off x="3479812" y="3928553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6" name="テキスト ボックス 295"/>
          <p:cNvSpPr txBox="1"/>
          <p:nvPr/>
        </p:nvSpPr>
        <p:spPr>
          <a:xfrm>
            <a:off x="3556426" y="3220465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7" name="テキスト ボックス 296"/>
          <p:cNvSpPr txBox="1"/>
          <p:nvPr/>
        </p:nvSpPr>
        <p:spPr>
          <a:xfrm>
            <a:off x="3556426" y="3508888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8" name="テキスト ボックス 297"/>
          <p:cNvSpPr txBox="1"/>
          <p:nvPr/>
        </p:nvSpPr>
        <p:spPr>
          <a:xfrm>
            <a:off x="3497115" y="3883932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sp>
        <p:nvSpPr>
          <p:cNvPr id="299" name="テキスト ボックス 298"/>
          <p:cNvSpPr txBox="1"/>
          <p:nvPr/>
        </p:nvSpPr>
        <p:spPr>
          <a:xfrm>
            <a:off x="3541198" y="425897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10</a:t>
            </a:r>
            <a:endParaRPr lang="zh-CN" altLang="en-US" sz="2400" baseline="30000" dirty="0"/>
          </a:p>
        </p:txBody>
      </p:sp>
      <p:grpSp>
        <p:nvGrpSpPr>
          <p:cNvPr id="300" name="グループ化 3"/>
          <p:cNvGrpSpPr/>
          <p:nvPr/>
        </p:nvGrpSpPr>
        <p:grpSpPr>
          <a:xfrm>
            <a:off x="4320657" y="3568513"/>
            <a:ext cx="755590" cy="720080"/>
            <a:chOff x="2627784" y="1827113"/>
            <a:chExt cx="1245124" cy="1186607"/>
          </a:xfrm>
          <a:solidFill>
            <a:srgbClr val="7F7F7F"/>
          </a:solidFill>
        </p:grpSpPr>
        <p:sp>
          <p:nvSpPr>
            <p:cNvPr id="301" name="正方形/長方形 300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2" name="正方形/長方形 301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3" name="正方形/長方形 302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4" name="正方形/長方形 303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5" name="正方形/長方形 304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6" name="正方形/長方形 305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7" name="正方形/長方形 306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8" name="正方形/長方形 307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9" name="正方形/長方形 308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0" name="正方形/長方形 309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1" name="正方形/長方形 310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2" name="正方形/長方形 311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3" name="正方形/長方形 312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4" name="正方形/長方形 313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5" name="正方形/長方形 314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6" name="正方形/長方形 315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17" name="直線矢印コネクタ 316"/>
          <p:cNvCxnSpPr/>
          <p:nvPr/>
        </p:nvCxnSpPr>
        <p:spPr>
          <a:xfrm>
            <a:off x="5130952" y="3928553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8" name="テキスト ボックス 317"/>
          <p:cNvSpPr txBox="1"/>
          <p:nvPr/>
        </p:nvSpPr>
        <p:spPr>
          <a:xfrm>
            <a:off x="5207566" y="3220465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19" name="テキスト ボックス 318"/>
          <p:cNvSpPr txBox="1"/>
          <p:nvPr/>
        </p:nvSpPr>
        <p:spPr>
          <a:xfrm>
            <a:off x="5207566" y="3508888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20" name="テキスト ボックス 319"/>
          <p:cNvSpPr txBox="1"/>
          <p:nvPr/>
        </p:nvSpPr>
        <p:spPr>
          <a:xfrm>
            <a:off x="5148255" y="3883932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321" name="テキスト ボックス 320"/>
          <p:cNvSpPr txBox="1"/>
          <p:nvPr/>
        </p:nvSpPr>
        <p:spPr>
          <a:xfrm>
            <a:off x="5192338" y="4258976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322" name="グループ化 3"/>
          <p:cNvGrpSpPr/>
          <p:nvPr/>
        </p:nvGrpSpPr>
        <p:grpSpPr>
          <a:xfrm>
            <a:off x="6012351" y="3573016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23" name="正方形/長方形 32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4" name="正方形/長方形 32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5" name="正方形/長方形 32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6" name="正方形/長方形 32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7" name="正方形/長方形 32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8" name="正方形/長方形 32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9" name="正方形/長方形 32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0" name="正方形/長方形 32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1" name="正方形/長方形 33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2" name="正方形/長方形 33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3" name="正方形/長方形 33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4" name="正方形/長方形 33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5" name="正方形/長方形 33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6" name="正方形/長方形 33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7" name="正方形/長方形 33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8" name="正方形/長方形 33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339" name="直線矢印コネクタ 338"/>
          <p:cNvCxnSpPr/>
          <p:nvPr/>
        </p:nvCxnSpPr>
        <p:spPr>
          <a:xfrm>
            <a:off x="6822646" y="3933056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0" name="テキスト ボックス 339"/>
          <p:cNvSpPr txBox="1"/>
          <p:nvPr/>
        </p:nvSpPr>
        <p:spPr>
          <a:xfrm>
            <a:off x="6899260" y="3224968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1" name="テキスト ボックス 340"/>
          <p:cNvSpPr txBox="1"/>
          <p:nvPr/>
        </p:nvSpPr>
        <p:spPr>
          <a:xfrm>
            <a:off x="6899260" y="3513391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3" name="テキスト ボックス 342"/>
          <p:cNvSpPr txBox="1"/>
          <p:nvPr/>
        </p:nvSpPr>
        <p:spPr>
          <a:xfrm>
            <a:off x="6884032" y="3903439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344" name="テキスト ボックス 343"/>
          <p:cNvSpPr txBox="1"/>
          <p:nvPr/>
        </p:nvSpPr>
        <p:spPr>
          <a:xfrm>
            <a:off x="7746575" y="3356992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C2</a:t>
            </a:r>
          </a:p>
          <a:p>
            <a:r>
              <a:rPr lang="en-US" altLang="ja-JP" sz="3200" dirty="0" smtClean="0"/>
              <a:t>C2’</a:t>
            </a:r>
            <a:endParaRPr kumimoji="1" lang="ja-JP" altLang="en-US" sz="3200" dirty="0"/>
          </a:p>
        </p:txBody>
      </p:sp>
      <p:sp>
        <p:nvSpPr>
          <p:cNvPr id="345" name="テキスト ボックス 344"/>
          <p:cNvSpPr txBox="1"/>
          <p:nvPr/>
        </p:nvSpPr>
        <p:spPr>
          <a:xfrm>
            <a:off x="395536" y="4883676"/>
            <a:ext cx="8532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ja-JP" sz="2400" dirty="0" smtClean="0"/>
              <a:t>Restrict K12 to 2</a:t>
            </a:r>
            <a:r>
              <a:rPr lang="en-US" altLang="ja-JP" sz="2400" baseline="30000" dirty="0" smtClean="0"/>
              <a:t>32</a:t>
            </a:r>
          </a:p>
          <a:p>
            <a:pPr marL="457200" indent="-457200">
              <a:buAutoNum type="arabicPeriod"/>
            </a:pPr>
            <a:r>
              <a:rPr lang="en-US" altLang="ja-JP" sz="2400" dirty="0" smtClean="0"/>
              <a:t>Given a K12 candidate, leftmost 2 columns of K11 is fixed, we have 5 more 2</a:t>
            </a:r>
            <a:r>
              <a:rPr lang="en-US" altLang="ja-JP" sz="2400" baseline="30000" dirty="0" smtClean="0"/>
              <a:t>-8</a:t>
            </a:r>
            <a:r>
              <a:rPr lang="en-US" altLang="ja-JP" sz="2400" dirty="0" smtClean="0"/>
              <a:t> conditions to satisfy. So we can identify K12</a:t>
            </a:r>
            <a:endParaRPr lang="en-US" altLang="ja-JP" sz="2400" dirty="0"/>
          </a:p>
          <a:p>
            <a:pPr marL="457200" indent="-457200">
              <a:buAutoNum type="arabicPeriod"/>
            </a:pPr>
            <a:r>
              <a:rPr lang="en-US" altLang="ja-JP" sz="2400" dirty="0" smtClean="0"/>
              <a:t>Identify the rest of K11</a:t>
            </a:r>
          </a:p>
        </p:txBody>
      </p:sp>
      <p:grpSp>
        <p:nvGrpSpPr>
          <p:cNvPr id="23" name="図形グループ 22"/>
          <p:cNvGrpSpPr/>
          <p:nvPr/>
        </p:nvGrpSpPr>
        <p:grpSpPr>
          <a:xfrm>
            <a:off x="1259632" y="404664"/>
            <a:ext cx="7200800" cy="1008112"/>
            <a:chOff x="1259632" y="404664"/>
            <a:chExt cx="7200800" cy="1008112"/>
          </a:xfrm>
        </p:grpSpPr>
        <p:sp>
          <p:nvSpPr>
            <p:cNvPr id="26" name="角丸四角形吹き出し 25"/>
            <p:cNvSpPr/>
            <p:nvPr/>
          </p:nvSpPr>
          <p:spPr>
            <a:xfrm>
              <a:off x="1259632" y="404664"/>
              <a:ext cx="7200800" cy="1008112"/>
            </a:xfrm>
            <a:prstGeom prst="wedgeRoundRectCallout">
              <a:avLst>
                <a:gd name="adj1" fmla="val 1536"/>
                <a:gd name="adj2" fmla="val 105253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346" name="グループ化 3"/>
            <p:cNvGrpSpPr/>
            <p:nvPr/>
          </p:nvGrpSpPr>
          <p:grpSpPr>
            <a:xfrm>
              <a:off x="2719734" y="513714"/>
              <a:ext cx="780305" cy="743633"/>
              <a:chOff x="2627784" y="1827113"/>
              <a:chExt cx="1245124" cy="1186607"/>
            </a:xfrm>
          </p:grpSpPr>
          <p:sp>
            <p:nvSpPr>
              <p:cNvPr id="347" name="正方形/長方形 346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8" name="正方形/長方形 347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9" name="正方形/長方形 348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0" name="正方形/長方形 349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1" name="正方形/長方形 350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2" name="正方形/長方形 351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3" name="正方形/長方形 352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4" name="正方形/長方形 353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5" name="正方形/長方形 354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6" name="正方形/長方形 355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7" name="正方形/長方形 356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8" name="正方形/長方形 357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9" name="正方形/長方形 358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0" name="正方形/長方形 359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1" name="正方形/長方形 360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2" name="正方形/長方形 361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363" name="直線矢印コネクタ 362"/>
            <p:cNvCxnSpPr/>
            <p:nvPr/>
          </p:nvCxnSpPr>
          <p:spPr>
            <a:xfrm>
              <a:off x="3494301" y="876282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64" name="テキスト ボックス 363"/>
            <p:cNvSpPr txBox="1"/>
            <p:nvPr/>
          </p:nvSpPr>
          <p:spPr>
            <a:xfrm>
              <a:off x="3483602" y="506390"/>
              <a:ext cx="6153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SB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365" name="グループ化 22"/>
            <p:cNvGrpSpPr/>
            <p:nvPr/>
          </p:nvGrpSpPr>
          <p:grpSpPr>
            <a:xfrm>
              <a:off x="4096045" y="517358"/>
              <a:ext cx="780305" cy="743633"/>
              <a:chOff x="2627784" y="1827113"/>
              <a:chExt cx="1245124" cy="1186607"/>
            </a:xfrm>
          </p:grpSpPr>
          <p:sp>
            <p:nvSpPr>
              <p:cNvPr id="366" name="正方形/長方形 365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7" name="正方形/長方形 366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8" name="正方形/長方形 367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69" name="正方形/長方形 368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0" name="正方形/長方形 369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1" name="正方形/長方形 370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2" name="正方形/長方形 371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3" name="正方形/長方形 372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4" name="正方形/長方形 373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5" name="正方形/長方形 374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6" name="正方形/長方形 375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7" name="正方形/長方形 376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8" name="正方形/長方形 377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9" name="正方形/長方形 378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0" name="正方形/長方形 379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1" name="正方形/長方形 380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382" name="直線矢印コネクタ 381"/>
            <p:cNvCxnSpPr/>
            <p:nvPr/>
          </p:nvCxnSpPr>
          <p:spPr>
            <a:xfrm>
              <a:off x="4870612" y="879927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83" name="テキスト ボックス 382"/>
            <p:cNvSpPr txBox="1"/>
            <p:nvPr/>
          </p:nvSpPr>
          <p:spPr>
            <a:xfrm>
              <a:off x="4859912" y="510034"/>
              <a:ext cx="6150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SR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384" name="グループ化 41"/>
            <p:cNvGrpSpPr/>
            <p:nvPr/>
          </p:nvGrpSpPr>
          <p:grpSpPr>
            <a:xfrm>
              <a:off x="5436096" y="517768"/>
              <a:ext cx="780305" cy="743633"/>
              <a:chOff x="2627784" y="1827113"/>
              <a:chExt cx="1245124" cy="1186607"/>
            </a:xfrm>
          </p:grpSpPr>
          <p:sp>
            <p:nvSpPr>
              <p:cNvPr id="385" name="正方形/長方形 384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6" name="正方形/長方形 385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7" name="正方形/長方形 386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8" name="正方形/長方形 387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9" name="正方形/長方形 388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0" name="正方形/長方形 389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1" name="正方形/長方形 390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2" name="正方形/長方形 391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3" name="正方形/長方形 392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4" name="正方形/長方形 393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5" name="正方形/長方形 394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6" name="正方形/長方形 395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7" name="正方形/長方形 396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8" name="正方形/長方形 397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9" name="正方形/長方形 398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0" name="正方形/長方形 399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01" name="直線矢印コネクタ 400"/>
            <p:cNvCxnSpPr/>
            <p:nvPr/>
          </p:nvCxnSpPr>
          <p:spPr>
            <a:xfrm>
              <a:off x="6210663" y="880336"/>
              <a:ext cx="76497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02" name="テキスト ボックス 401"/>
            <p:cNvSpPr txBox="1"/>
            <p:nvPr/>
          </p:nvSpPr>
          <p:spPr>
            <a:xfrm>
              <a:off x="6232640" y="502046"/>
              <a:ext cx="7140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403" name="グループ化 60"/>
            <p:cNvGrpSpPr/>
            <p:nvPr/>
          </p:nvGrpSpPr>
          <p:grpSpPr>
            <a:xfrm>
              <a:off x="6948264" y="504056"/>
              <a:ext cx="780305" cy="743633"/>
              <a:chOff x="2627784" y="1827113"/>
              <a:chExt cx="1245124" cy="1186607"/>
            </a:xfrm>
          </p:grpSpPr>
          <p:sp>
            <p:nvSpPr>
              <p:cNvPr id="404" name="正方形/長方形 403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5" name="正方形/長方形 404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6" name="正方形/長方形 405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7" name="正方形/長方形 406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8" name="正方形/長方形 407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9" name="正方形/長方形 408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0" name="正方形/長方形 409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1" name="正方形/長方形 410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2" name="正方形/長方形 411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3" name="正方形/長方形 412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4" name="正方形/長方形 413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5" name="正方形/長方形 414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6" name="正方形/長方形 415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7" name="正方形/長方形 416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8" name="正方形/長方形 417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9" name="正方形/長方形 418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20" name="直線矢印コネクタ 419"/>
            <p:cNvCxnSpPr/>
            <p:nvPr/>
          </p:nvCxnSpPr>
          <p:spPr>
            <a:xfrm>
              <a:off x="7722831" y="866625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1" name="テキスト ボックス 420"/>
            <p:cNvSpPr txBox="1"/>
            <p:nvPr/>
          </p:nvSpPr>
          <p:spPr>
            <a:xfrm>
              <a:off x="7712129" y="496732"/>
              <a:ext cx="6396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500" name="グループ化 3"/>
            <p:cNvGrpSpPr/>
            <p:nvPr/>
          </p:nvGrpSpPr>
          <p:grpSpPr>
            <a:xfrm>
              <a:off x="1331640" y="525127"/>
              <a:ext cx="780305" cy="743633"/>
              <a:chOff x="2627784" y="1827113"/>
              <a:chExt cx="1245124" cy="1186607"/>
            </a:xfrm>
          </p:grpSpPr>
          <p:sp>
            <p:nvSpPr>
              <p:cNvPr id="501" name="正方形/長方形 500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FFFF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2" name="正方形/長方形 501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3" name="正方形/長方形 502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4" name="正方形/長方形 503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5" name="正方形/長方形 504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FF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6" name="正方形/長方形 505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7" name="正方形/長方形 506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8" name="正方形/長方形 507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9" name="正方形/長方形 508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10" name="正方形/長方形 509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1" name="正方形/長方形 510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2" name="正方形/長方形 511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3" name="正方形/長方形 512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FF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4" name="正方形/長方形 513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5" name="正方形/長方形 514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6" name="正方形/長方形 515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517" name="直線矢印コネクタ 516"/>
            <p:cNvCxnSpPr/>
            <p:nvPr/>
          </p:nvCxnSpPr>
          <p:spPr>
            <a:xfrm>
              <a:off x="2106207" y="887695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18" name="テキスト ボックス 517"/>
            <p:cNvSpPr txBox="1"/>
            <p:nvPr/>
          </p:nvSpPr>
          <p:spPr>
            <a:xfrm>
              <a:off x="2051720" y="517803"/>
              <a:ext cx="71403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10</a:t>
              </a:r>
            </a:p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10</a:t>
              </a:r>
              <a:endParaRPr lang="zh-CN" altLang="en-US" sz="2000" baseline="30000" dirty="0"/>
            </a:p>
          </p:txBody>
        </p:sp>
      </p:grpSp>
      <p:grpSp>
        <p:nvGrpSpPr>
          <p:cNvPr id="24" name="図形グループ 23"/>
          <p:cNvGrpSpPr/>
          <p:nvPr/>
        </p:nvGrpSpPr>
        <p:grpSpPr>
          <a:xfrm>
            <a:off x="1115616" y="5013176"/>
            <a:ext cx="7272808" cy="1008112"/>
            <a:chOff x="1115616" y="5013176"/>
            <a:chExt cx="7272808" cy="1008112"/>
          </a:xfrm>
        </p:grpSpPr>
        <p:sp>
          <p:nvSpPr>
            <p:cNvPr id="423" name="角丸四角形吹き出し 422"/>
            <p:cNvSpPr/>
            <p:nvPr/>
          </p:nvSpPr>
          <p:spPr>
            <a:xfrm>
              <a:off x="1115616" y="5013176"/>
              <a:ext cx="7272808" cy="1008112"/>
            </a:xfrm>
            <a:prstGeom prst="wedgeRoundRectCallout">
              <a:avLst>
                <a:gd name="adj1" fmla="val -994"/>
                <a:gd name="adj2" fmla="val -97824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24" name="グループ化 3"/>
            <p:cNvGrpSpPr/>
            <p:nvPr/>
          </p:nvGrpSpPr>
          <p:grpSpPr>
            <a:xfrm>
              <a:off x="2647726" y="5122226"/>
              <a:ext cx="780305" cy="743633"/>
              <a:chOff x="2627784" y="1827113"/>
              <a:chExt cx="1245124" cy="1186607"/>
            </a:xfrm>
          </p:grpSpPr>
          <p:sp>
            <p:nvSpPr>
              <p:cNvPr id="484" name="正方形/長方形 483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5" name="正方形/長方形 484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6" name="正方形/長方形 485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7" name="正方形/長方形 486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8" name="正方形/長方形 487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9" name="正方形/長方形 488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0" name="正方形/長方形 489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1" name="正方形/長方形 490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2" name="正方形/長方形 491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3" name="正方形/長方形 492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4" name="正方形/長方形 493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5" name="正方形/長方形 494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6" name="正方形/長方形 495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7" name="正方形/長方形 496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8" name="正方形/長方形 497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9" name="正方形/長方形 498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25" name="直線矢印コネクタ 424"/>
            <p:cNvCxnSpPr/>
            <p:nvPr/>
          </p:nvCxnSpPr>
          <p:spPr>
            <a:xfrm>
              <a:off x="3422293" y="5484794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6" name="テキスト ボックス 425"/>
            <p:cNvSpPr txBox="1"/>
            <p:nvPr/>
          </p:nvSpPr>
          <p:spPr>
            <a:xfrm>
              <a:off x="3411594" y="5114902"/>
              <a:ext cx="6153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SB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427" name="グループ化 22"/>
            <p:cNvGrpSpPr/>
            <p:nvPr/>
          </p:nvGrpSpPr>
          <p:grpSpPr>
            <a:xfrm>
              <a:off x="4024037" y="5125870"/>
              <a:ext cx="780305" cy="743633"/>
              <a:chOff x="2627784" y="1827113"/>
              <a:chExt cx="1245124" cy="1186607"/>
            </a:xfrm>
          </p:grpSpPr>
          <p:sp>
            <p:nvSpPr>
              <p:cNvPr id="468" name="正方形/長方形 467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9" name="正方形/長方形 468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0" name="正方形/長方形 469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1" name="正方形/長方形 470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2" name="正方形/長方形 471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3" name="正方形/長方形 472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4" name="正方形/長方形 473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5" name="正方形/長方形 474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6" name="正方形/長方形 475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7" name="正方形/長方形 476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8" name="正方形/長方形 477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9" name="正方形/長方形 478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0" name="正方形/長方形 479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1" name="正方形/長方形 480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2" name="正方形/長方形 481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3" name="正方形/長方形 482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28" name="直線矢印コネクタ 427"/>
            <p:cNvCxnSpPr/>
            <p:nvPr/>
          </p:nvCxnSpPr>
          <p:spPr>
            <a:xfrm>
              <a:off x="4798604" y="5488439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9" name="テキスト ボックス 428"/>
            <p:cNvSpPr txBox="1"/>
            <p:nvPr/>
          </p:nvSpPr>
          <p:spPr>
            <a:xfrm>
              <a:off x="4787904" y="5118546"/>
              <a:ext cx="6150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SR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430" name="グループ化 41"/>
            <p:cNvGrpSpPr/>
            <p:nvPr/>
          </p:nvGrpSpPr>
          <p:grpSpPr>
            <a:xfrm>
              <a:off x="5364088" y="5126280"/>
              <a:ext cx="780305" cy="743633"/>
              <a:chOff x="2627784" y="1827113"/>
              <a:chExt cx="1245124" cy="1186607"/>
            </a:xfrm>
          </p:grpSpPr>
          <p:sp>
            <p:nvSpPr>
              <p:cNvPr id="452" name="正方形/長方形 451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3" name="正方形/長方形 452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4" name="正方形/長方形 453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5" name="正方形/長方形 454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6" name="正方形/長方形 455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7" name="正方形/長方形 456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8" name="正方形/長方形 457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9" name="正方形/長方形 458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0" name="正方形/長方形 459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1" name="正方形/長方形 460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2" name="正方形/長方形 461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3" name="正方形/長方形 462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4" name="正方形/長方形 463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5" name="正方形/長方形 464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6" name="正方形/長方形 465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7" name="正方形/長方形 466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31" name="直線矢印コネクタ 430"/>
            <p:cNvCxnSpPr/>
            <p:nvPr/>
          </p:nvCxnSpPr>
          <p:spPr>
            <a:xfrm>
              <a:off x="6138655" y="5488848"/>
              <a:ext cx="76497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2" name="テキスト ボックス 431"/>
            <p:cNvSpPr txBox="1"/>
            <p:nvPr/>
          </p:nvSpPr>
          <p:spPr>
            <a:xfrm>
              <a:off x="6160632" y="5110558"/>
              <a:ext cx="7140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433" name="グループ化 60"/>
            <p:cNvGrpSpPr/>
            <p:nvPr/>
          </p:nvGrpSpPr>
          <p:grpSpPr>
            <a:xfrm>
              <a:off x="6876256" y="5112568"/>
              <a:ext cx="780305" cy="743633"/>
              <a:chOff x="2627784" y="1827113"/>
              <a:chExt cx="1245124" cy="1186607"/>
            </a:xfrm>
          </p:grpSpPr>
          <p:sp>
            <p:nvSpPr>
              <p:cNvPr id="436" name="正方形/長方形 435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7" name="正方形/長方形 436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8" name="正方形/長方形 437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9" name="正方形/長方形 438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0" name="正方形/長方形 439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1" name="正方形/長方形 440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2" name="正方形/長方形 441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3" name="正方形/長方形 442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4" name="正方形/長方形 443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5" name="正方形/長方形 444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6" name="正方形/長方形 445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7" name="正方形/長方形 446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8" name="正方形/長方形 447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9" name="正方形/長方形 448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0" name="正方形/長方形 449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1" name="正方形/長方形 450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solidFill>
                <a:srgbClr val="7F7F7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34" name="直線矢印コネクタ 433"/>
            <p:cNvCxnSpPr/>
            <p:nvPr/>
          </p:nvCxnSpPr>
          <p:spPr>
            <a:xfrm>
              <a:off x="7650823" y="5475137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5" name="テキスト ボックス 434"/>
            <p:cNvSpPr txBox="1"/>
            <p:nvPr/>
          </p:nvSpPr>
          <p:spPr>
            <a:xfrm>
              <a:off x="7640121" y="5105244"/>
              <a:ext cx="6396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grpSp>
          <p:nvGrpSpPr>
            <p:cNvPr id="557" name="グループ化 3"/>
            <p:cNvGrpSpPr/>
            <p:nvPr/>
          </p:nvGrpSpPr>
          <p:grpSpPr>
            <a:xfrm>
              <a:off x="1259632" y="5133639"/>
              <a:ext cx="780305" cy="743633"/>
              <a:chOff x="2627784" y="1827113"/>
              <a:chExt cx="1245124" cy="1186607"/>
            </a:xfrm>
            <a:solidFill>
              <a:srgbClr val="FFFFFF"/>
            </a:solidFill>
          </p:grpSpPr>
          <p:sp>
            <p:nvSpPr>
              <p:cNvPr id="558" name="正方形/長方形 557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9" name="正方形/長方形 558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0" name="正方形/長方形 559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1" name="正方形/長方形 560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2" name="正方形/長方形 561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3" name="正方形/長方形 562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4" name="正方形/長方形 563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5" name="正方形/長方形 564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6" name="正方形/長方形 565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7" name="正方形/長方形 566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8" name="正方形/長方形 567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9" name="正方形/長方形 568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0" name="正方形/長方形 569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1" name="正方形/長方形 570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2" name="正方形/長方形 571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3" name="正方形/長方形 572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574" name="直線矢印コネクタ 573"/>
            <p:cNvCxnSpPr/>
            <p:nvPr/>
          </p:nvCxnSpPr>
          <p:spPr>
            <a:xfrm>
              <a:off x="2034199" y="5496207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75" name="テキスト ボックス 574"/>
            <p:cNvSpPr txBox="1"/>
            <p:nvPr/>
          </p:nvSpPr>
          <p:spPr>
            <a:xfrm>
              <a:off x="2001604" y="5126315"/>
              <a:ext cx="71403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10</a:t>
              </a:r>
            </a:p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10</a:t>
              </a:r>
              <a:endParaRPr lang="zh-CN" altLang="en-US" sz="20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7824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45307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DFA Attacks on AES-256 (</a:t>
            </a:r>
            <a:r>
              <a:rPr lang="en-US" altLang="ja-JP" dirty="0" smtClean="0"/>
              <a:t>2</a:t>
            </a:r>
            <a:r>
              <a:rPr kumimoji="1" lang="en-US" altLang="ja-JP" dirty="0" smtClean="0"/>
              <a:t> faults) </a:t>
            </a:r>
            <a:endParaRPr kumimoji="1" lang="ja-JP" altLang="en-US" dirty="0"/>
          </a:p>
        </p:txBody>
      </p:sp>
      <p:sp>
        <p:nvSpPr>
          <p:cNvPr id="345" name="テキスト ボックス 344"/>
          <p:cNvSpPr txBox="1"/>
          <p:nvPr/>
        </p:nvSpPr>
        <p:spPr>
          <a:xfrm>
            <a:off x="0" y="427973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ja-JP" sz="2400" dirty="0" smtClean="0"/>
              <a:t>Restrict K14 to 2</a:t>
            </a:r>
            <a:r>
              <a:rPr lang="en-US" altLang="ja-JP" sz="2400" baseline="30000" dirty="0" smtClean="0"/>
              <a:t>32</a:t>
            </a:r>
          </a:p>
        </p:txBody>
      </p:sp>
      <p:grpSp>
        <p:nvGrpSpPr>
          <p:cNvPr id="500" name="グループ化 3"/>
          <p:cNvGrpSpPr/>
          <p:nvPr/>
        </p:nvGrpSpPr>
        <p:grpSpPr>
          <a:xfrm>
            <a:off x="899592" y="3119684"/>
            <a:ext cx="755590" cy="720080"/>
            <a:chOff x="2627784" y="1827113"/>
            <a:chExt cx="1245124" cy="1186607"/>
          </a:xfrm>
        </p:grpSpPr>
        <p:sp>
          <p:nvSpPr>
            <p:cNvPr id="501" name="正方形/長方形 500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0" name="正方形/長方形 509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1" name="正方形/長方形 510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2" name="正方形/長方形 511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3" name="正方形/長方形 512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4" name="正方形/長方形 513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5" name="正方形/長方形 514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6" name="正方形/長方形 515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17" name="直線矢印コネクタ 516"/>
          <p:cNvCxnSpPr/>
          <p:nvPr/>
        </p:nvCxnSpPr>
        <p:spPr>
          <a:xfrm>
            <a:off x="1709887" y="3479724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8" name="テキスト ボックス 517"/>
          <p:cNvSpPr txBox="1"/>
          <p:nvPr/>
        </p:nvSpPr>
        <p:spPr>
          <a:xfrm>
            <a:off x="1786501" y="2771636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519" name="テキスト ボックス 518"/>
          <p:cNvSpPr txBox="1"/>
          <p:nvPr/>
        </p:nvSpPr>
        <p:spPr>
          <a:xfrm>
            <a:off x="1786501" y="3060059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520" name="テキスト ボックス 519"/>
          <p:cNvSpPr txBox="1"/>
          <p:nvPr/>
        </p:nvSpPr>
        <p:spPr>
          <a:xfrm>
            <a:off x="1727190" y="3435103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521" name="テキスト ボックス 520"/>
          <p:cNvSpPr txBox="1"/>
          <p:nvPr/>
        </p:nvSpPr>
        <p:spPr>
          <a:xfrm>
            <a:off x="1771273" y="3810147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522" name="グループ化 3"/>
          <p:cNvGrpSpPr/>
          <p:nvPr/>
        </p:nvGrpSpPr>
        <p:grpSpPr>
          <a:xfrm>
            <a:off x="2591286" y="3124187"/>
            <a:ext cx="755590" cy="720080"/>
            <a:chOff x="2627784" y="1827113"/>
            <a:chExt cx="1245124" cy="1186607"/>
          </a:xfrm>
        </p:grpSpPr>
        <p:sp>
          <p:nvSpPr>
            <p:cNvPr id="523" name="正方形/長方形 52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4" name="正方形/長方形 52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5" name="正方形/長方形 52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6" name="正方形/長方形 52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7" name="正方形/長方形 52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8" name="正方形/長方形 52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9" name="正方形/長方形 52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0" name="正方形/長方形 52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1" name="正方形/長方形 53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2" name="正方形/長方形 53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3" name="正方形/長方形 53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4" name="正方形/長方形 53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5" name="正方形/長方形 53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6" name="正方形/長方形 53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7" name="正方形/長方形 53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8" name="正方形/長方形 53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39" name="直線矢印コネクタ 538"/>
          <p:cNvCxnSpPr/>
          <p:nvPr/>
        </p:nvCxnSpPr>
        <p:spPr>
          <a:xfrm>
            <a:off x="3401581" y="3484227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0" name="テキスト ボックス 539"/>
          <p:cNvSpPr txBox="1"/>
          <p:nvPr/>
        </p:nvSpPr>
        <p:spPr>
          <a:xfrm>
            <a:off x="3478195" y="2776139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541" name="テキスト ボックス 540"/>
          <p:cNvSpPr txBox="1"/>
          <p:nvPr/>
        </p:nvSpPr>
        <p:spPr>
          <a:xfrm>
            <a:off x="3478195" y="3064562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542" name="テキスト ボックス 541"/>
          <p:cNvSpPr txBox="1"/>
          <p:nvPr/>
        </p:nvSpPr>
        <p:spPr>
          <a:xfrm>
            <a:off x="3418884" y="3439606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543" name="テキスト ボックス 542"/>
          <p:cNvSpPr txBox="1"/>
          <p:nvPr/>
        </p:nvSpPr>
        <p:spPr>
          <a:xfrm>
            <a:off x="3462967" y="381465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544" name="グループ化 3"/>
          <p:cNvGrpSpPr/>
          <p:nvPr/>
        </p:nvGrpSpPr>
        <p:grpSpPr>
          <a:xfrm>
            <a:off x="4242426" y="3124187"/>
            <a:ext cx="755590" cy="720080"/>
            <a:chOff x="2627784" y="1827113"/>
            <a:chExt cx="1245124" cy="1186607"/>
          </a:xfrm>
          <a:solidFill>
            <a:srgbClr val="7F7F7F"/>
          </a:solidFill>
        </p:grpSpPr>
        <p:sp>
          <p:nvSpPr>
            <p:cNvPr id="545" name="正方形/長方形 54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6" name="正方形/長方形 54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7" name="正方形/長方形 54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8" name="正方形/長方形 54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9" name="正方形/長方形 54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0" name="正方形/長方形 54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1" name="正方形/長方形 55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2" name="正方形/長方形 55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3" name="正方形/長方形 55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4" name="正方形/長方形 55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5" name="正方形/長方形 55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6" name="正方形/長方形 55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7" name="正方形/長方形 55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8" name="正方形/長方形 55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9" name="正方形/長方形 55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0" name="正方形/長方形 55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61" name="直線矢印コネクタ 560"/>
          <p:cNvCxnSpPr/>
          <p:nvPr/>
        </p:nvCxnSpPr>
        <p:spPr>
          <a:xfrm>
            <a:off x="5052721" y="3484227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2" name="テキスト ボックス 561"/>
          <p:cNvSpPr txBox="1"/>
          <p:nvPr/>
        </p:nvSpPr>
        <p:spPr>
          <a:xfrm>
            <a:off x="5129335" y="2776139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563" name="テキスト ボックス 562"/>
          <p:cNvSpPr txBox="1"/>
          <p:nvPr/>
        </p:nvSpPr>
        <p:spPr>
          <a:xfrm>
            <a:off x="5129335" y="3064562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564" name="テキスト ボックス 563"/>
          <p:cNvSpPr txBox="1"/>
          <p:nvPr/>
        </p:nvSpPr>
        <p:spPr>
          <a:xfrm>
            <a:off x="5070024" y="3439606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565" name="テキスト ボックス 564"/>
          <p:cNvSpPr txBox="1"/>
          <p:nvPr/>
        </p:nvSpPr>
        <p:spPr>
          <a:xfrm>
            <a:off x="5114107" y="381465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566" name="グループ化 3"/>
          <p:cNvGrpSpPr/>
          <p:nvPr/>
        </p:nvGrpSpPr>
        <p:grpSpPr>
          <a:xfrm>
            <a:off x="5934120" y="3128690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67" name="正方形/長方形 56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8" name="正方形/長方形 56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9" name="正方形/長方形 56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0" name="正方形/長方形 56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1" name="正方形/長方形 57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2" name="正方形/長方形 57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3" name="正方形/長方形 57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4" name="正方形/長方形 57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5" name="正方形/長方形 57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6" name="正方形/長方形 57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7" name="正方形/長方形 57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8" name="正方形/長方形 57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9" name="正方形/長方形 57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0" name="正方形/長方形 57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1" name="正方形/長方形 58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2" name="正方形/長方形 58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83" name="直線矢印コネクタ 582"/>
          <p:cNvCxnSpPr/>
          <p:nvPr/>
        </p:nvCxnSpPr>
        <p:spPr>
          <a:xfrm>
            <a:off x="6744415" y="3488730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4" name="テキスト ボックス 583"/>
          <p:cNvSpPr txBox="1"/>
          <p:nvPr/>
        </p:nvSpPr>
        <p:spPr>
          <a:xfrm>
            <a:off x="6821029" y="2780642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585" name="テキスト ボックス 584"/>
          <p:cNvSpPr txBox="1"/>
          <p:nvPr/>
        </p:nvSpPr>
        <p:spPr>
          <a:xfrm>
            <a:off x="6821029" y="3069065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587" name="テキスト ボックス 586"/>
          <p:cNvSpPr txBox="1"/>
          <p:nvPr/>
        </p:nvSpPr>
        <p:spPr>
          <a:xfrm>
            <a:off x="6805801" y="3471391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588" name="テキスト ボックス 587"/>
          <p:cNvSpPr txBox="1"/>
          <p:nvPr/>
        </p:nvSpPr>
        <p:spPr>
          <a:xfrm>
            <a:off x="7668344" y="2912666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C2</a:t>
            </a:r>
          </a:p>
          <a:p>
            <a:r>
              <a:rPr lang="en-US" altLang="ja-JP" sz="3200" dirty="0" smtClean="0"/>
              <a:t>C2’</a:t>
            </a:r>
            <a:endParaRPr kumimoji="1" lang="ja-JP" altLang="en-US" sz="3200" dirty="0"/>
          </a:p>
        </p:txBody>
      </p:sp>
      <p:grpSp>
        <p:nvGrpSpPr>
          <p:cNvPr id="589" name="グループ化 3"/>
          <p:cNvGrpSpPr/>
          <p:nvPr/>
        </p:nvGrpSpPr>
        <p:grpSpPr>
          <a:xfrm>
            <a:off x="905815" y="1766712"/>
            <a:ext cx="755590" cy="720080"/>
            <a:chOff x="2627784" y="1827113"/>
            <a:chExt cx="1245124" cy="1186607"/>
          </a:xfrm>
        </p:grpSpPr>
        <p:sp>
          <p:nvSpPr>
            <p:cNvPr id="590" name="正方形/長方形 589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1" name="正方形/長方形 590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2" name="正方形/長方形 591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3" name="正方形/長方形 592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4" name="正方形/長方形 593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5" name="正方形/長方形 594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6" name="正方形/長方形 595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7" name="正方形/長方形 596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8" name="正方形/長方形 597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9" name="正方形/長方形 598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0" name="正方形/長方形 599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1" name="正方形/長方形 600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2" name="正方形/長方形 601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3" name="正方形/長方形 602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4" name="正方形/長方形 603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5" name="正方形/長方形 604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06" name="直線矢印コネクタ 605"/>
          <p:cNvCxnSpPr/>
          <p:nvPr/>
        </p:nvCxnSpPr>
        <p:spPr>
          <a:xfrm>
            <a:off x="1716110" y="212675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7" name="テキスト ボックス 606"/>
          <p:cNvSpPr txBox="1"/>
          <p:nvPr/>
        </p:nvSpPr>
        <p:spPr>
          <a:xfrm>
            <a:off x="1792724" y="1418664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08" name="テキスト ボックス 607"/>
          <p:cNvSpPr txBox="1"/>
          <p:nvPr/>
        </p:nvSpPr>
        <p:spPr>
          <a:xfrm>
            <a:off x="1792724" y="1707087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09" name="テキスト ボックス 608"/>
          <p:cNvSpPr txBox="1"/>
          <p:nvPr/>
        </p:nvSpPr>
        <p:spPr>
          <a:xfrm>
            <a:off x="1733413" y="2082131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10" name="テキスト ボックス 609"/>
          <p:cNvSpPr txBox="1"/>
          <p:nvPr/>
        </p:nvSpPr>
        <p:spPr>
          <a:xfrm>
            <a:off x="1769911" y="2382265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611" name="グループ化 3"/>
          <p:cNvGrpSpPr/>
          <p:nvPr/>
        </p:nvGrpSpPr>
        <p:grpSpPr>
          <a:xfrm>
            <a:off x="2597509" y="1771215"/>
            <a:ext cx="755590" cy="720080"/>
            <a:chOff x="2627784" y="1827113"/>
            <a:chExt cx="1245124" cy="1186607"/>
          </a:xfrm>
        </p:grpSpPr>
        <p:sp>
          <p:nvSpPr>
            <p:cNvPr id="612" name="正方形/長方形 611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3" name="正方形/長方形 612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4" name="正方形/長方形 613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" name="正方形/長方形 614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6" name="正方形/長方形 615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7" name="正方形/長方形 616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8" name="正方形/長方形 617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9" name="正方形/長方形 618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0" name="正方形/長方形 619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1" name="正方形/長方形 620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2" name="正方形/長方形 621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3" name="正方形/長方形 622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4" name="正方形/長方形 623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5" name="正方形/長方形 624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6" name="正方形/長方形 625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7" name="正方形/長方形 626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28" name="直線矢印コネクタ 627"/>
          <p:cNvCxnSpPr/>
          <p:nvPr/>
        </p:nvCxnSpPr>
        <p:spPr>
          <a:xfrm>
            <a:off x="3407804" y="213125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9" name="テキスト ボックス 628"/>
          <p:cNvSpPr txBox="1"/>
          <p:nvPr/>
        </p:nvSpPr>
        <p:spPr>
          <a:xfrm>
            <a:off x="3484418" y="142316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630" name="テキスト ボックス 629"/>
          <p:cNvSpPr txBox="1"/>
          <p:nvPr/>
        </p:nvSpPr>
        <p:spPr>
          <a:xfrm>
            <a:off x="3484418" y="171159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631" name="テキスト ボックス 630"/>
          <p:cNvSpPr txBox="1"/>
          <p:nvPr/>
        </p:nvSpPr>
        <p:spPr>
          <a:xfrm>
            <a:off x="3425107" y="208663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632" name="テキスト ボックス 631"/>
          <p:cNvSpPr txBox="1"/>
          <p:nvPr/>
        </p:nvSpPr>
        <p:spPr>
          <a:xfrm>
            <a:off x="3469190" y="238676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633" name="グループ化 3"/>
          <p:cNvGrpSpPr/>
          <p:nvPr/>
        </p:nvGrpSpPr>
        <p:grpSpPr>
          <a:xfrm>
            <a:off x="4248649" y="1771215"/>
            <a:ext cx="755590" cy="720080"/>
            <a:chOff x="2627784" y="1827113"/>
            <a:chExt cx="1245124" cy="1186607"/>
          </a:xfrm>
        </p:grpSpPr>
        <p:sp>
          <p:nvSpPr>
            <p:cNvPr id="634" name="正方形/長方形 63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5" name="正方形/長方形 63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6" name="正方形/長方形 63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7" name="正方形/長方形 63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8" name="正方形/長方形 63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9" name="正方形/長方形 63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0" name="正方形/長方形 63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1" name="正方形/長方形 64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2" name="正方形/長方形 64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3" name="正方形/長方形 64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4" name="正方形/長方形 64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5" name="正方形/長方形 64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6" name="正方形/長方形 64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7" name="正方形/長方形 64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8" name="正方形/長方形 64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9" name="正方形/長方形 64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50" name="直線矢印コネクタ 649"/>
          <p:cNvCxnSpPr/>
          <p:nvPr/>
        </p:nvCxnSpPr>
        <p:spPr>
          <a:xfrm>
            <a:off x="5058944" y="213125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1" name="テキスト ボックス 650"/>
          <p:cNvSpPr txBox="1"/>
          <p:nvPr/>
        </p:nvSpPr>
        <p:spPr>
          <a:xfrm>
            <a:off x="5135558" y="142316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652" name="テキスト ボックス 651"/>
          <p:cNvSpPr txBox="1"/>
          <p:nvPr/>
        </p:nvSpPr>
        <p:spPr>
          <a:xfrm>
            <a:off x="5135558" y="171159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653" name="テキスト ボックス 652"/>
          <p:cNvSpPr txBox="1"/>
          <p:nvPr/>
        </p:nvSpPr>
        <p:spPr>
          <a:xfrm>
            <a:off x="5076247" y="208663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654" name="テキスト ボックス 653"/>
          <p:cNvSpPr txBox="1"/>
          <p:nvPr/>
        </p:nvSpPr>
        <p:spPr>
          <a:xfrm>
            <a:off x="5120330" y="238676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655" name="グループ化 3"/>
          <p:cNvGrpSpPr/>
          <p:nvPr/>
        </p:nvGrpSpPr>
        <p:grpSpPr>
          <a:xfrm>
            <a:off x="5940343" y="1775718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56" name="正方形/長方形 655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7" name="正方形/長方形 656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8" name="正方形/長方形 657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9" name="正方形/長方形 658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0" name="正方形/長方形 659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1" name="正方形/長方形 660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2" name="正方形/長方形 661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3" name="正方形/長方形 662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4" name="正方形/長方形 663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5" name="正方形/長方形 664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6" name="正方形/長方形 665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7" name="正方形/長方形 666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8" name="正方形/長方形 667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9" name="正方形/長方形 668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0" name="正方形/長方形 669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1" name="正方形/長方形 670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72" name="直線矢印コネクタ 671"/>
          <p:cNvCxnSpPr/>
          <p:nvPr/>
        </p:nvCxnSpPr>
        <p:spPr>
          <a:xfrm>
            <a:off x="6750638" y="213575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3" name="テキスト ボックス 672"/>
          <p:cNvSpPr txBox="1"/>
          <p:nvPr/>
        </p:nvSpPr>
        <p:spPr>
          <a:xfrm>
            <a:off x="6827252" y="1427670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674" name="テキスト ボックス 673"/>
          <p:cNvSpPr txBox="1"/>
          <p:nvPr/>
        </p:nvSpPr>
        <p:spPr>
          <a:xfrm>
            <a:off x="6827252" y="1716093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676" name="テキスト ボックス 675"/>
          <p:cNvSpPr txBox="1"/>
          <p:nvPr/>
        </p:nvSpPr>
        <p:spPr>
          <a:xfrm>
            <a:off x="6812024" y="2043509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677" name="テキスト ボックス 676"/>
          <p:cNvSpPr txBox="1"/>
          <p:nvPr/>
        </p:nvSpPr>
        <p:spPr>
          <a:xfrm>
            <a:off x="7674567" y="1559694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C1</a:t>
            </a:r>
          </a:p>
          <a:p>
            <a:r>
              <a:rPr lang="en-US" altLang="ja-JP" sz="3200" dirty="0" smtClean="0"/>
              <a:t>C1’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38913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AES S-box Differential Table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For an AES S-box, given a pair of input/output difference, this difference exists with probability of about ½</a:t>
            </a:r>
            <a:r>
              <a:rPr lang="en-US" altLang="ja-JP" dirty="0"/>
              <a:t>.</a:t>
            </a:r>
            <a:r>
              <a:rPr lang="en-US" altLang="ja-JP" dirty="0" smtClean="0"/>
              <a:t> </a:t>
            </a:r>
            <a:r>
              <a:rPr lang="en-US" altLang="ja-JP" dirty="0"/>
              <a:t>I</a:t>
            </a:r>
            <a:r>
              <a:rPr lang="en-US" altLang="ja-JP" dirty="0" smtClean="0"/>
              <a:t>f this difference pair exist, one can find </a:t>
            </a:r>
            <a:r>
              <a:rPr lang="en-US" altLang="ja-JP" smtClean="0"/>
              <a:t>2 pairs of solution.</a:t>
            </a:r>
            <a:endParaRPr lang="en-US" altLang="ja-JP" dirty="0" smtClean="0"/>
          </a:p>
          <a:p>
            <a:r>
              <a:rPr lang="en-US" altLang="ja-JP" dirty="0" smtClean="0">
                <a:solidFill>
                  <a:srgbClr val="FF0000"/>
                </a:solidFill>
              </a:rPr>
              <a:t>Given N pairs of input/output difference, we can expect N real value solutions  </a:t>
            </a:r>
          </a:p>
          <a:p>
            <a:r>
              <a:rPr kumimoji="1" lang="en-US" altLang="ja-JP" dirty="0" smtClean="0"/>
              <a:t>Used in </a:t>
            </a:r>
            <a:r>
              <a:rPr lang="en-US" altLang="ja-JP" dirty="0" smtClean="0"/>
              <a:t>the inbound of Rebound Attack</a:t>
            </a:r>
          </a:p>
          <a:p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259632" y="5301208"/>
            <a:ext cx="6216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dirty="0" smtClean="0"/>
              <a:t>Outbound   </a:t>
            </a:r>
            <a:r>
              <a:rPr kumimoji="1" lang="en-US" altLang="ja-JP" sz="3600" dirty="0" smtClean="0"/>
              <a:t>Inbound   Outbound</a:t>
            </a:r>
            <a:endParaRPr kumimoji="1" lang="ja-JP" altLang="en-US" sz="3600" dirty="0"/>
          </a:p>
        </p:txBody>
      </p:sp>
      <p:cxnSp>
        <p:nvCxnSpPr>
          <p:cNvPr id="8" name="直線矢印コネクタ 7"/>
          <p:cNvCxnSpPr/>
          <p:nvPr/>
        </p:nvCxnSpPr>
        <p:spPr>
          <a:xfrm flipH="1">
            <a:off x="4355976" y="5877272"/>
            <a:ext cx="1008112" cy="288032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3275856" y="5877272"/>
            <a:ext cx="864096" cy="288032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 flipH="1">
            <a:off x="1763688" y="6237312"/>
            <a:ext cx="2376264" cy="432048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/>
          <p:nvPr/>
        </p:nvCxnSpPr>
        <p:spPr>
          <a:xfrm>
            <a:off x="4427984" y="6237312"/>
            <a:ext cx="2664296" cy="432048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162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Contents</a:t>
            </a:r>
            <a:endParaRPr lang="zh-CN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Background</a:t>
            </a:r>
          </a:p>
          <a:p>
            <a:pPr lvl="1"/>
            <a:r>
              <a:rPr lang="en-US" altLang="zh-CN" dirty="0" smtClean="0"/>
              <a:t>Physical Attacks and Differential Fault Analysis</a:t>
            </a:r>
          </a:p>
          <a:p>
            <a:pPr lvl="1"/>
            <a:r>
              <a:rPr lang="en-US" altLang="zh-CN" dirty="0" smtClean="0"/>
              <a:t>Advanced Encryption Standard</a:t>
            </a:r>
          </a:p>
          <a:p>
            <a:pPr lvl="1"/>
            <a:r>
              <a:rPr lang="en-US" altLang="zh-CN" dirty="0" smtClean="0"/>
              <a:t>Fault Model in this discussion</a:t>
            </a:r>
          </a:p>
          <a:p>
            <a:pPr lvl="2"/>
            <a:r>
              <a:rPr lang="en-US" altLang="zh-CN" dirty="0" smtClean="0"/>
              <a:t>1-byte random fault in known byte position</a:t>
            </a:r>
          </a:p>
          <a:p>
            <a:r>
              <a:rPr lang="en-US" altLang="zh-CN" dirty="0" smtClean="0"/>
              <a:t>DFA Attack on AES Variants</a:t>
            </a:r>
          </a:p>
          <a:p>
            <a:pPr lvl="1"/>
            <a:r>
              <a:rPr lang="en-US" altLang="zh-CN" dirty="0" smtClean="0"/>
              <a:t>DFA on AES-128 with 1 fault injection </a:t>
            </a:r>
          </a:p>
          <a:p>
            <a:pPr lvl="1"/>
            <a:r>
              <a:rPr lang="en-US" altLang="zh-CN" dirty="0" smtClean="0"/>
              <a:t>DFA on AES-192 with 3/2 </a:t>
            </a:r>
            <a:r>
              <a:rPr lang="en-US" altLang="zh-CN" dirty="0"/>
              <a:t>fault </a:t>
            </a:r>
            <a:r>
              <a:rPr lang="en-US" altLang="zh-CN" dirty="0" smtClean="0"/>
              <a:t>injections </a:t>
            </a:r>
          </a:p>
          <a:p>
            <a:pPr lvl="1"/>
            <a:r>
              <a:rPr lang="en-US" altLang="zh-CN" dirty="0"/>
              <a:t>DFA on </a:t>
            </a:r>
            <a:r>
              <a:rPr lang="en-US" altLang="zh-CN" dirty="0" smtClean="0">
                <a:solidFill>
                  <a:srgbClr val="FF0000"/>
                </a:solidFill>
              </a:rPr>
              <a:t>AES-256</a:t>
            </a:r>
            <a:r>
              <a:rPr lang="en-US" altLang="zh-CN" dirty="0" smtClean="0"/>
              <a:t> </a:t>
            </a:r>
            <a:r>
              <a:rPr lang="en-US" altLang="zh-CN" dirty="0"/>
              <a:t>with </a:t>
            </a:r>
            <a:r>
              <a:rPr lang="en-US" altLang="zh-CN" dirty="0" smtClean="0"/>
              <a:t>3/</a:t>
            </a:r>
            <a:r>
              <a:rPr lang="en-US" altLang="zh-CN" dirty="0" smtClean="0">
                <a:solidFill>
                  <a:srgbClr val="FF0000"/>
                </a:solidFill>
              </a:rPr>
              <a:t>2</a:t>
            </a:r>
            <a:r>
              <a:rPr lang="en-US" altLang="zh-CN" dirty="0" smtClean="0"/>
              <a:t> </a:t>
            </a:r>
            <a:r>
              <a:rPr lang="en-US" altLang="zh-CN" dirty="0"/>
              <a:t>fault </a:t>
            </a:r>
            <a:r>
              <a:rPr lang="en-US" altLang="zh-CN" dirty="0" smtClean="0"/>
              <a:t>injections</a:t>
            </a:r>
          </a:p>
          <a:p>
            <a:pPr lvl="2"/>
            <a:r>
              <a:rPr lang="en-US" altLang="zh-CN" dirty="0" smtClean="0"/>
              <a:t>Challenge to be practically feasible</a:t>
            </a:r>
          </a:p>
          <a:p>
            <a:r>
              <a:rPr lang="en-US" altLang="zh-CN" dirty="0" smtClean="0"/>
              <a:t>Conclusion   </a:t>
            </a:r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35332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/>
              <a:t>Some property for AES</a:t>
            </a:r>
            <a:r>
              <a:rPr lang="en-US" altLang="ja-JP" dirty="0" smtClean="0"/>
              <a:t>-256 </a:t>
            </a:r>
            <a:r>
              <a:rPr lang="en-US" altLang="ja-JP" dirty="0"/>
              <a:t>key Schedule</a:t>
            </a:r>
            <a:endParaRPr kumimoji="1" lang="ja-JP" altLang="en-US" dirty="0"/>
          </a:p>
        </p:txBody>
      </p:sp>
      <p:sp>
        <p:nvSpPr>
          <p:cNvPr id="57" name="角丸四角形 56"/>
          <p:cNvSpPr/>
          <p:nvPr/>
        </p:nvSpPr>
        <p:spPr>
          <a:xfrm>
            <a:off x="2301265" y="4204099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角丸四角形 57"/>
          <p:cNvSpPr/>
          <p:nvPr/>
        </p:nvSpPr>
        <p:spPr>
          <a:xfrm>
            <a:off x="2301265" y="2530360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正方形/長方形 58"/>
          <p:cNvSpPr/>
          <p:nvPr/>
        </p:nvSpPr>
        <p:spPr>
          <a:xfrm>
            <a:off x="2372153" y="3120075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正方形/長方形 59"/>
          <p:cNvSpPr/>
          <p:nvPr/>
        </p:nvSpPr>
        <p:spPr>
          <a:xfrm>
            <a:off x="2372153" y="3379469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正方形/長方形 60"/>
          <p:cNvSpPr/>
          <p:nvPr/>
        </p:nvSpPr>
        <p:spPr>
          <a:xfrm>
            <a:off x="2372153" y="2600463"/>
            <a:ext cx="272402" cy="25939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正方形/長方形 61"/>
          <p:cNvSpPr/>
          <p:nvPr/>
        </p:nvSpPr>
        <p:spPr>
          <a:xfrm>
            <a:off x="2850809" y="2600463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正方形/長方形 62"/>
          <p:cNvSpPr/>
          <p:nvPr/>
        </p:nvSpPr>
        <p:spPr>
          <a:xfrm>
            <a:off x="2372153" y="2859856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正方形/長方形 63"/>
          <p:cNvSpPr/>
          <p:nvPr/>
        </p:nvSpPr>
        <p:spPr>
          <a:xfrm>
            <a:off x="1754223" y="3960588"/>
            <a:ext cx="360040" cy="43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F</a:t>
            </a:r>
            <a:endParaRPr lang="zh-CN" altLang="en-US" sz="2400" dirty="0"/>
          </a:p>
        </p:txBody>
      </p:sp>
      <p:sp>
        <p:nvSpPr>
          <p:cNvPr id="65" name="フローチャート : 論理和 13"/>
          <p:cNvSpPr/>
          <p:nvPr/>
        </p:nvSpPr>
        <p:spPr>
          <a:xfrm>
            <a:off x="2424067" y="3926894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フローチャート : 論理和 14"/>
          <p:cNvSpPr/>
          <p:nvPr/>
        </p:nvSpPr>
        <p:spPr>
          <a:xfrm>
            <a:off x="2903006" y="3926894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フローチャート : 論理和 15"/>
          <p:cNvSpPr/>
          <p:nvPr/>
        </p:nvSpPr>
        <p:spPr>
          <a:xfrm>
            <a:off x="3392293" y="3926894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8" name="直線矢印コネクタ 67"/>
          <p:cNvCxnSpPr>
            <a:stCxn id="60" idx="2"/>
            <a:endCxn id="65" idx="0"/>
          </p:cNvCxnSpPr>
          <p:nvPr/>
        </p:nvCxnSpPr>
        <p:spPr>
          <a:xfrm flipH="1">
            <a:off x="2507493" y="3638862"/>
            <a:ext cx="86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正方形/長方形 68"/>
          <p:cNvSpPr/>
          <p:nvPr/>
        </p:nvSpPr>
        <p:spPr>
          <a:xfrm>
            <a:off x="3338761" y="2593741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正方形/長方形 69"/>
          <p:cNvSpPr/>
          <p:nvPr/>
        </p:nvSpPr>
        <p:spPr>
          <a:xfrm>
            <a:off x="2850052" y="4263781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正方形/長方形 70"/>
          <p:cNvSpPr/>
          <p:nvPr/>
        </p:nvSpPr>
        <p:spPr>
          <a:xfrm>
            <a:off x="3345113" y="4257059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正方形/長方形 71"/>
          <p:cNvSpPr/>
          <p:nvPr/>
        </p:nvSpPr>
        <p:spPr>
          <a:xfrm>
            <a:off x="2372153" y="4257059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3" name="カギ線コネクタ 72"/>
          <p:cNvCxnSpPr>
            <a:stCxn id="92" idx="3"/>
            <a:endCxn id="64" idx="0"/>
          </p:cNvCxnSpPr>
          <p:nvPr/>
        </p:nvCxnSpPr>
        <p:spPr>
          <a:xfrm flipH="1">
            <a:off x="1934243" y="3120075"/>
            <a:ext cx="4206120" cy="840513"/>
          </a:xfrm>
          <a:prstGeom prst="bentConnector4">
            <a:avLst>
              <a:gd name="adj1" fmla="val -5435"/>
              <a:gd name="adj2" fmla="val 8088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カギ線コネクタ 73"/>
          <p:cNvCxnSpPr>
            <a:stCxn id="72" idx="3"/>
            <a:endCxn id="66" idx="2"/>
          </p:cNvCxnSpPr>
          <p:nvPr/>
        </p:nvCxnSpPr>
        <p:spPr>
          <a:xfrm flipV="1">
            <a:off x="2644555" y="4010320"/>
            <a:ext cx="258451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カギ線コネクタ 74"/>
          <p:cNvCxnSpPr>
            <a:stCxn id="70" idx="3"/>
            <a:endCxn id="67" idx="2"/>
          </p:cNvCxnSpPr>
          <p:nvPr/>
        </p:nvCxnSpPr>
        <p:spPr>
          <a:xfrm flipV="1">
            <a:off x="3122454" y="4010320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カギ線コネクタ 75"/>
          <p:cNvCxnSpPr>
            <a:stCxn id="62" idx="2"/>
            <a:endCxn id="66" idx="0"/>
          </p:cNvCxnSpPr>
          <p:nvPr/>
        </p:nvCxnSpPr>
        <p:spPr>
          <a:xfrm rot="5400000">
            <a:off x="2842705" y="3782589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直線矢印コネクタ 76"/>
          <p:cNvCxnSpPr>
            <a:stCxn id="69" idx="2"/>
            <a:endCxn id="67" idx="0"/>
          </p:cNvCxnSpPr>
          <p:nvPr/>
        </p:nvCxnSpPr>
        <p:spPr>
          <a:xfrm>
            <a:off x="3474962" y="3632140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カギ線コネクタ 77"/>
          <p:cNvCxnSpPr>
            <a:stCxn id="64" idx="2"/>
            <a:endCxn id="65" idx="2"/>
          </p:cNvCxnSpPr>
          <p:nvPr/>
        </p:nvCxnSpPr>
        <p:spPr>
          <a:xfrm rot="5400000" flipH="1" flipV="1">
            <a:off x="1988802" y="3955761"/>
            <a:ext cx="380706" cy="489824"/>
          </a:xfrm>
          <a:prstGeom prst="bentConnector4">
            <a:avLst>
              <a:gd name="adj1" fmla="val -60046"/>
              <a:gd name="adj2" fmla="val 6837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線矢印コネクタ 78"/>
          <p:cNvCxnSpPr>
            <a:stCxn id="67" idx="4"/>
            <a:endCxn id="71" idx="0"/>
          </p:cNvCxnSpPr>
          <p:nvPr/>
        </p:nvCxnSpPr>
        <p:spPr>
          <a:xfrm>
            <a:off x="3475719" y="4093746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線矢印コネクタ 79"/>
          <p:cNvCxnSpPr>
            <a:stCxn id="65" idx="4"/>
            <a:endCxn id="72" idx="0"/>
          </p:cNvCxnSpPr>
          <p:nvPr/>
        </p:nvCxnSpPr>
        <p:spPr>
          <a:xfrm>
            <a:off x="2507493" y="4093746"/>
            <a:ext cx="861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直線矢印コネクタ 80"/>
          <p:cNvCxnSpPr>
            <a:stCxn id="66" idx="4"/>
            <a:endCxn id="70" idx="0"/>
          </p:cNvCxnSpPr>
          <p:nvPr/>
        </p:nvCxnSpPr>
        <p:spPr>
          <a:xfrm flipH="1">
            <a:off x="2986253" y="4093746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テキスト ボックス 81"/>
          <p:cNvSpPr txBox="1"/>
          <p:nvPr/>
        </p:nvSpPr>
        <p:spPr>
          <a:xfrm>
            <a:off x="3828445" y="1793571"/>
            <a:ext cx="1388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AES-256</a:t>
            </a:r>
            <a:endParaRPr lang="zh-CN" altLang="en-US" sz="2800" dirty="0"/>
          </a:p>
        </p:txBody>
      </p:sp>
      <p:sp>
        <p:nvSpPr>
          <p:cNvPr id="83" name="正方形/長方形 82"/>
          <p:cNvSpPr/>
          <p:nvPr/>
        </p:nvSpPr>
        <p:spPr>
          <a:xfrm>
            <a:off x="3836725" y="2597693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フローチャート : 論理和 42"/>
          <p:cNvSpPr/>
          <p:nvPr/>
        </p:nvSpPr>
        <p:spPr>
          <a:xfrm>
            <a:off x="3888922" y="3924124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正方形/長方形 84"/>
          <p:cNvSpPr/>
          <p:nvPr/>
        </p:nvSpPr>
        <p:spPr>
          <a:xfrm>
            <a:off x="3835968" y="4261011"/>
            <a:ext cx="272402" cy="1038399"/>
          </a:xfrm>
          <a:prstGeom prst="rect">
            <a:avLst/>
          </a:prstGeom>
          <a:solidFill>
            <a:srgbClr val="BFBFB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6" name="カギ線コネクタ 85"/>
          <p:cNvCxnSpPr>
            <a:stCxn id="83" idx="2"/>
            <a:endCxn id="84" idx="0"/>
          </p:cNvCxnSpPr>
          <p:nvPr/>
        </p:nvCxnSpPr>
        <p:spPr>
          <a:xfrm rot="5400000">
            <a:off x="3828621" y="3779819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直線矢印コネクタ 86"/>
          <p:cNvCxnSpPr>
            <a:stCxn id="84" idx="4"/>
            <a:endCxn id="85" idx="0"/>
          </p:cNvCxnSpPr>
          <p:nvPr/>
        </p:nvCxnSpPr>
        <p:spPr>
          <a:xfrm flipH="1">
            <a:off x="3972169" y="4090976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カギ線コネクタ 87"/>
          <p:cNvCxnSpPr>
            <a:stCxn id="71" idx="3"/>
            <a:endCxn id="84" idx="2"/>
          </p:cNvCxnSpPr>
          <p:nvPr/>
        </p:nvCxnSpPr>
        <p:spPr>
          <a:xfrm flipV="1">
            <a:off x="3617515" y="4007550"/>
            <a:ext cx="271407" cy="76870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角丸四角形 88"/>
          <p:cNvSpPr/>
          <p:nvPr/>
        </p:nvSpPr>
        <p:spPr>
          <a:xfrm>
            <a:off x="4332501" y="2533542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正方形/長方形 89"/>
          <p:cNvSpPr/>
          <p:nvPr/>
        </p:nvSpPr>
        <p:spPr>
          <a:xfrm>
            <a:off x="4882045" y="2603645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正方形/長方形 90"/>
          <p:cNvSpPr/>
          <p:nvPr/>
        </p:nvSpPr>
        <p:spPr>
          <a:xfrm>
            <a:off x="5369997" y="2596923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正方形/長方形 91"/>
          <p:cNvSpPr/>
          <p:nvPr/>
        </p:nvSpPr>
        <p:spPr>
          <a:xfrm>
            <a:off x="5867961" y="2600875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5" name="正方形/長方形 114"/>
          <p:cNvSpPr/>
          <p:nvPr/>
        </p:nvSpPr>
        <p:spPr>
          <a:xfrm>
            <a:off x="4397484" y="260961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2316277" y="2070140"/>
            <a:ext cx="5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K12</a:t>
            </a:r>
            <a:endParaRPr lang="zh-CN" altLang="en-US" dirty="0"/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5868144" y="2132856"/>
            <a:ext cx="5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K13</a:t>
            </a:r>
            <a:endParaRPr lang="zh-CN" altLang="en-US" dirty="0"/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4169416" y="4191974"/>
            <a:ext cx="538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K14</a:t>
            </a:r>
            <a:endParaRPr lang="zh-CN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835696" y="558924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2400" dirty="0"/>
              <a:t>For AES</a:t>
            </a:r>
            <a:r>
              <a:rPr lang="en-US" altLang="ja-JP" sz="2400" dirty="0" smtClean="0"/>
              <a:t>-256:</a:t>
            </a:r>
            <a:endParaRPr lang="en-US" altLang="ja-JP" sz="2400" dirty="0"/>
          </a:p>
          <a:p>
            <a:r>
              <a:rPr lang="en-US" altLang="ja-JP" sz="2400" dirty="0"/>
              <a:t>K12</a:t>
            </a:r>
            <a:r>
              <a:rPr lang="en-US" altLang="ja-JP" sz="2400" dirty="0" smtClean="0">
                <a:sym typeface="Wingdings"/>
              </a:rPr>
              <a:t>right 3 </a:t>
            </a:r>
            <a:r>
              <a:rPr lang="en-US" altLang="ja-JP" sz="2400" dirty="0">
                <a:sym typeface="Wingdings"/>
              </a:rPr>
              <a:t>columns of </a:t>
            </a:r>
            <a:r>
              <a:rPr lang="en-US" altLang="ja-JP" sz="2400" dirty="0" smtClean="0">
                <a:sym typeface="Wingdings"/>
              </a:rPr>
              <a:t>K12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911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45307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DFA Attacks on AES-256 (</a:t>
            </a:r>
            <a:r>
              <a:rPr lang="en-US" altLang="ja-JP" dirty="0" smtClean="0"/>
              <a:t>2</a:t>
            </a:r>
            <a:r>
              <a:rPr kumimoji="1" lang="en-US" altLang="ja-JP" dirty="0" smtClean="0"/>
              <a:t> faults) </a:t>
            </a:r>
            <a:endParaRPr kumimoji="1" lang="ja-JP" altLang="en-US" dirty="0"/>
          </a:p>
        </p:txBody>
      </p:sp>
      <p:sp>
        <p:nvSpPr>
          <p:cNvPr id="345" name="テキスト ボックス 344"/>
          <p:cNvSpPr txBox="1"/>
          <p:nvPr/>
        </p:nvSpPr>
        <p:spPr>
          <a:xfrm>
            <a:off x="0" y="4279736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ja-JP" sz="2400" dirty="0" smtClean="0"/>
              <a:t>Restrict K14 to 2</a:t>
            </a:r>
            <a:r>
              <a:rPr lang="en-US" altLang="ja-JP" sz="2400" baseline="30000" dirty="0" smtClean="0"/>
              <a:t>32</a:t>
            </a:r>
          </a:p>
          <a:p>
            <a:pPr marL="457200" indent="-457200">
              <a:buAutoNum type="arabicPeriod"/>
            </a:pPr>
            <a:r>
              <a:rPr lang="en-US" altLang="ja-JP" sz="2400" dirty="0" smtClean="0">
                <a:solidFill>
                  <a:srgbClr val="FF0000"/>
                </a:solidFill>
              </a:rPr>
              <a:t>Pick up a K14</a:t>
            </a:r>
            <a:r>
              <a:rPr lang="en-US" altLang="ja-JP" sz="2400" dirty="0" smtClean="0"/>
              <a:t>, calculate the difference at SB</a:t>
            </a:r>
            <a:r>
              <a:rPr lang="en-US" altLang="ja-JP" sz="2400" baseline="30000" dirty="0" smtClean="0"/>
              <a:t>13out</a:t>
            </a:r>
            <a:r>
              <a:rPr lang="en-US" altLang="ja-JP" sz="2400" dirty="0" smtClean="0"/>
              <a:t>, and restrict real values in each column to 2</a:t>
            </a:r>
            <a:r>
              <a:rPr lang="en-US" altLang="ja-JP" sz="2400" baseline="30000" dirty="0" smtClean="0"/>
              <a:t>8</a:t>
            </a:r>
            <a:r>
              <a:rPr lang="en-US" altLang="ja-JP" sz="2400" dirty="0" smtClean="0"/>
              <a:t> </a:t>
            </a:r>
          </a:p>
          <a:p>
            <a:pPr marL="457200" indent="-457200">
              <a:buAutoNum type="arabicPeriod"/>
            </a:pPr>
            <a:r>
              <a:rPr lang="en-US" altLang="ja-JP" sz="2400" dirty="0"/>
              <a:t>T</a:t>
            </a:r>
            <a:r>
              <a:rPr lang="en-US" altLang="ja-JP" sz="2400" dirty="0" smtClean="0"/>
              <a:t>hen we know the rightmost 3 columns of K12, calculate the blue bytes in SB</a:t>
            </a:r>
            <a:r>
              <a:rPr lang="en-US" altLang="ja-JP" sz="2400" baseline="30000" dirty="0" smtClean="0"/>
              <a:t>12in</a:t>
            </a:r>
            <a:r>
              <a:rPr lang="en-US" altLang="ja-JP" sz="2400" dirty="0" smtClean="0"/>
              <a:t>, check 2 conditions of 2</a:t>
            </a:r>
            <a:r>
              <a:rPr lang="en-US" altLang="ja-JP" sz="2400" baseline="30000" dirty="0" smtClean="0"/>
              <a:t>-8</a:t>
            </a:r>
            <a:r>
              <a:rPr lang="en-US" altLang="ja-JP" sz="2400" dirty="0" smtClean="0"/>
              <a:t>. Space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SB</a:t>
            </a:r>
            <a:r>
              <a:rPr lang="en-US" altLang="ja-JP" sz="2400" baseline="30000" dirty="0" smtClean="0"/>
              <a:t>13out</a:t>
            </a:r>
            <a:r>
              <a:rPr lang="en-US" altLang="ja-JP" sz="2400" dirty="0" smtClean="0"/>
              <a:t> is reduced to 2</a:t>
            </a:r>
            <a:r>
              <a:rPr lang="en-US" altLang="ja-JP" sz="2400" baseline="30000" dirty="0" smtClean="0"/>
              <a:t>16</a:t>
            </a:r>
            <a:r>
              <a:rPr lang="en-US" altLang="ja-JP" sz="2400" dirty="0" smtClean="0"/>
              <a:t>. </a:t>
            </a:r>
            <a:r>
              <a:rPr lang="en-US" altLang="ja-JP" sz="2400" dirty="0" smtClean="0">
                <a:solidFill>
                  <a:srgbClr val="FF0000"/>
                </a:solidFill>
              </a:rPr>
              <a:t>Then K13 is reduced to 2</a:t>
            </a:r>
            <a:r>
              <a:rPr lang="en-US" altLang="ja-JP" sz="2400" baseline="30000" dirty="0" smtClean="0">
                <a:solidFill>
                  <a:srgbClr val="FF0000"/>
                </a:solidFill>
              </a:rPr>
              <a:t>16</a:t>
            </a:r>
          </a:p>
          <a:p>
            <a:r>
              <a:rPr lang="en-US" altLang="ja-JP" sz="2400" dirty="0" smtClean="0"/>
              <a:t>(Complexity about 2</a:t>
            </a:r>
            <a:r>
              <a:rPr lang="en-US" altLang="ja-JP" sz="2400" baseline="30000" dirty="0" smtClean="0"/>
              <a:t>48</a:t>
            </a:r>
            <a:r>
              <a:rPr lang="en-US" altLang="ja-JP" sz="2400" dirty="0" smtClean="0"/>
              <a:t>, key recovery using FPGA takes 8 days to finish)</a:t>
            </a:r>
            <a:r>
              <a:rPr lang="en-US" altLang="ja-JP" sz="2400" baseline="30000" dirty="0" smtClean="0"/>
              <a:t> </a:t>
            </a:r>
          </a:p>
        </p:txBody>
      </p:sp>
      <p:grpSp>
        <p:nvGrpSpPr>
          <p:cNvPr id="3" name="図形グループ 2"/>
          <p:cNvGrpSpPr/>
          <p:nvPr/>
        </p:nvGrpSpPr>
        <p:grpSpPr>
          <a:xfrm>
            <a:off x="3059832" y="4499828"/>
            <a:ext cx="5976664" cy="1008112"/>
            <a:chOff x="4283968" y="7029400"/>
            <a:chExt cx="5976664" cy="1008112"/>
          </a:xfrm>
        </p:grpSpPr>
        <p:sp>
          <p:nvSpPr>
            <p:cNvPr id="423" name="角丸四角形吹き出し 422"/>
            <p:cNvSpPr/>
            <p:nvPr/>
          </p:nvSpPr>
          <p:spPr>
            <a:xfrm>
              <a:off x="4283968" y="7029400"/>
              <a:ext cx="5976664" cy="1008112"/>
            </a:xfrm>
            <a:prstGeom prst="wedgeRoundRectCallout">
              <a:avLst>
                <a:gd name="adj1" fmla="val -23459"/>
                <a:gd name="adj2" fmla="val -104623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424" name="グループ化 3"/>
            <p:cNvGrpSpPr/>
            <p:nvPr/>
          </p:nvGrpSpPr>
          <p:grpSpPr>
            <a:xfrm>
              <a:off x="4519934" y="7138450"/>
              <a:ext cx="780305" cy="743633"/>
              <a:chOff x="2627784" y="1827113"/>
              <a:chExt cx="1245124" cy="1186607"/>
            </a:xfrm>
            <a:solidFill>
              <a:srgbClr val="FFFFFF"/>
            </a:solidFill>
          </p:grpSpPr>
          <p:sp>
            <p:nvSpPr>
              <p:cNvPr id="484" name="正方形/長方形 483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5" name="正方形/長方形 484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6" name="正方形/長方形 485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7" name="正方形/長方形 486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8" name="正方形/長方形 487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9" name="正方形/長方形 488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0" name="正方形/長方形 489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1" name="正方形/長方形 490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2" name="正方形/長方形 491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93" name="正方形/長方形 492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4" name="正方形/長方形 493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5" name="正方形/長方形 494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6" name="正方形/長方形 495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7" name="正方形/長方形 496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8" name="正方形/長方形 497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9" name="正方形/長方形 498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25" name="直線矢印コネクタ 424"/>
            <p:cNvCxnSpPr/>
            <p:nvPr/>
          </p:nvCxnSpPr>
          <p:spPr>
            <a:xfrm>
              <a:off x="5294501" y="7501018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6" name="テキスト ボックス 425"/>
            <p:cNvSpPr txBox="1"/>
            <p:nvPr/>
          </p:nvSpPr>
          <p:spPr>
            <a:xfrm>
              <a:off x="5220072" y="7131126"/>
              <a:ext cx="7140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12</a:t>
              </a:r>
              <a:endParaRPr lang="zh-CN" altLang="en-US" sz="2000" baseline="30000" dirty="0"/>
            </a:p>
          </p:txBody>
        </p:sp>
        <p:grpSp>
          <p:nvGrpSpPr>
            <p:cNvPr id="427" name="グループ化 22"/>
            <p:cNvGrpSpPr/>
            <p:nvPr/>
          </p:nvGrpSpPr>
          <p:grpSpPr>
            <a:xfrm>
              <a:off x="5896245" y="7142094"/>
              <a:ext cx="780305" cy="743633"/>
              <a:chOff x="2627784" y="1827113"/>
              <a:chExt cx="1245124" cy="1186607"/>
            </a:xfrm>
            <a:solidFill>
              <a:srgbClr val="7F7F7F"/>
            </a:solidFill>
          </p:grpSpPr>
          <p:sp>
            <p:nvSpPr>
              <p:cNvPr id="468" name="正方形/長方形 467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9" name="正方形/長方形 468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0" name="正方形/長方形 469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1" name="正方形/長方形 470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2" name="正方形/長方形 471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3" name="正方形/長方形 472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4" name="正方形/長方形 473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5" name="正方形/長方形 474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6" name="正方形/長方形 475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7" name="正方形/長方形 476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8" name="正方形/長方形 477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9" name="正方形/長方形 478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0" name="正方形/長方形 479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1" name="正方形/長方形 480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2" name="正方形/長方形 481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3" name="正方形/長方形 482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28" name="直線矢印コネクタ 427"/>
            <p:cNvCxnSpPr/>
            <p:nvPr/>
          </p:nvCxnSpPr>
          <p:spPr>
            <a:xfrm>
              <a:off x="6670812" y="7504663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29" name="テキスト ボックス 428"/>
            <p:cNvSpPr txBox="1"/>
            <p:nvPr/>
          </p:nvSpPr>
          <p:spPr>
            <a:xfrm>
              <a:off x="6660112" y="7134770"/>
              <a:ext cx="6396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12</a:t>
              </a:r>
              <a:endParaRPr lang="zh-CN" altLang="en-US" sz="2000" baseline="30000" dirty="0"/>
            </a:p>
          </p:txBody>
        </p:sp>
        <p:grpSp>
          <p:nvGrpSpPr>
            <p:cNvPr id="430" name="グループ化 41"/>
            <p:cNvGrpSpPr/>
            <p:nvPr/>
          </p:nvGrpSpPr>
          <p:grpSpPr>
            <a:xfrm>
              <a:off x="7236296" y="7142504"/>
              <a:ext cx="780305" cy="743633"/>
              <a:chOff x="2627784" y="1827113"/>
              <a:chExt cx="1245124" cy="1186607"/>
            </a:xfrm>
            <a:solidFill>
              <a:srgbClr val="7F7F7F"/>
            </a:solidFill>
          </p:grpSpPr>
          <p:sp>
            <p:nvSpPr>
              <p:cNvPr id="452" name="正方形/長方形 451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3" name="正方形/長方形 452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4" name="正方形/長方形 453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5" name="正方形/長方形 454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6" name="正方形/長方形 455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7" name="正方形/長方形 456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8" name="正方形/長方形 457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9" name="正方形/長方形 458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0" name="正方形/長方形 459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1" name="正方形/長方形 460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2" name="正方形/長方形 461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3" name="正方形/長方形 462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4" name="正方形/長方形 463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5" name="正方形/長方形 464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6" name="正方形/長方形 465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67" name="正方形/長方形 466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31" name="直線矢印コネクタ 430"/>
            <p:cNvCxnSpPr/>
            <p:nvPr/>
          </p:nvCxnSpPr>
          <p:spPr>
            <a:xfrm>
              <a:off x="8010863" y="7505072"/>
              <a:ext cx="76497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2" name="テキスト ボックス 431"/>
            <p:cNvSpPr txBox="1"/>
            <p:nvPr/>
          </p:nvSpPr>
          <p:spPr>
            <a:xfrm>
              <a:off x="8032840" y="7126782"/>
              <a:ext cx="6153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SB</a:t>
              </a:r>
              <a:r>
                <a:rPr lang="en-US" altLang="zh-CN" sz="2000" baseline="30000" dirty="0" smtClean="0"/>
                <a:t>13</a:t>
              </a:r>
              <a:endParaRPr lang="zh-CN" altLang="en-US" sz="2000" baseline="30000" dirty="0"/>
            </a:p>
          </p:txBody>
        </p:sp>
        <p:grpSp>
          <p:nvGrpSpPr>
            <p:cNvPr id="433" name="グループ化 60"/>
            <p:cNvGrpSpPr/>
            <p:nvPr/>
          </p:nvGrpSpPr>
          <p:grpSpPr>
            <a:xfrm>
              <a:off x="8748464" y="7128792"/>
              <a:ext cx="780305" cy="743633"/>
              <a:chOff x="2627784" y="1827113"/>
              <a:chExt cx="1245124" cy="118660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436" name="正方形/長方形 435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7" name="正方形/長方形 436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8" name="正方形/長方形 437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9" name="正方形/長方形 438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0" name="正方形/長方形 439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1" name="正方形/長方形 440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2" name="正方形/長方形 441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3" name="正方形/長方形 442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4" name="正方形/長方形 443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5" name="正方形/長方形 444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6" name="正方形/長方形 445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7" name="正方形/長方形 446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8" name="正方形/長方形 447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008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9" name="正方形/長方形 448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0" name="正方形/長方形 449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1" name="正方形/長方形 450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34" name="直線矢印コネクタ 433"/>
            <p:cNvCxnSpPr/>
            <p:nvPr/>
          </p:nvCxnSpPr>
          <p:spPr>
            <a:xfrm>
              <a:off x="9523031" y="7491361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5" name="テキスト ボックス 434"/>
            <p:cNvSpPr txBox="1"/>
            <p:nvPr/>
          </p:nvSpPr>
          <p:spPr>
            <a:xfrm>
              <a:off x="9512329" y="7121468"/>
              <a:ext cx="6150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SR</a:t>
              </a:r>
              <a:r>
                <a:rPr lang="en-US" altLang="zh-CN" sz="2000" baseline="30000" dirty="0" smtClean="0"/>
                <a:t>13</a:t>
              </a:r>
              <a:endParaRPr lang="zh-CN" altLang="en-US" sz="2000" baseline="30000" dirty="0"/>
            </a:p>
          </p:txBody>
        </p:sp>
      </p:grpSp>
      <p:grpSp>
        <p:nvGrpSpPr>
          <p:cNvPr id="500" name="グループ化 3"/>
          <p:cNvGrpSpPr/>
          <p:nvPr/>
        </p:nvGrpSpPr>
        <p:grpSpPr>
          <a:xfrm>
            <a:off x="899592" y="3119684"/>
            <a:ext cx="755590" cy="720080"/>
            <a:chOff x="2627784" y="1827113"/>
            <a:chExt cx="1245124" cy="1186607"/>
          </a:xfrm>
        </p:grpSpPr>
        <p:sp>
          <p:nvSpPr>
            <p:cNvPr id="501" name="正方形/長方形 500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2" name="正方形/長方形 501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3" name="正方形/長方形 502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4" name="正方形/長方形 503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5" name="正方形/長方形 504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6" name="正方形/長方形 505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7" name="正方形/長方形 506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8" name="正方形/長方形 507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9" name="正方形/長方形 508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0" name="正方形/長方形 509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1" name="正方形/長方形 510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2" name="正方形/長方形 511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3" name="正方形/長方形 512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4" name="正方形/長方形 513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5" name="正方形/長方形 514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6" name="正方形/長方形 515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17" name="直線矢印コネクタ 516"/>
          <p:cNvCxnSpPr/>
          <p:nvPr/>
        </p:nvCxnSpPr>
        <p:spPr>
          <a:xfrm>
            <a:off x="1709887" y="3479724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8" name="テキスト ボックス 517"/>
          <p:cNvSpPr txBox="1"/>
          <p:nvPr/>
        </p:nvSpPr>
        <p:spPr>
          <a:xfrm>
            <a:off x="1786501" y="2771636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519" name="テキスト ボックス 518"/>
          <p:cNvSpPr txBox="1"/>
          <p:nvPr/>
        </p:nvSpPr>
        <p:spPr>
          <a:xfrm>
            <a:off x="1786501" y="3060059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520" name="テキスト ボックス 519"/>
          <p:cNvSpPr txBox="1"/>
          <p:nvPr/>
        </p:nvSpPr>
        <p:spPr>
          <a:xfrm>
            <a:off x="1727190" y="3435103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521" name="テキスト ボックス 520"/>
          <p:cNvSpPr txBox="1"/>
          <p:nvPr/>
        </p:nvSpPr>
        <p:spPr>
          <a:xfrm>
            <a:off x="1771273" y="3810147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522" name="グループ化 3"/>
          <p:cNvGrpSpPr/>
          <p:nvPr/>
        </p:nvGrpSpPr>
        <p:grpSpPr>
          <a:xfrm>
            <a:off x="2591286" y="3124187"/>
            <a:ext cx="755590" cy="720080"/>
            <a:chOff x="2627784" y="1827113"/>
            <a:chExt cx="1245124" cy="1186607"/>
          </a:xfrm>
        </p:grpSpPr>
        <p:sp>
          <p:nvSpPr>
            <p:cNvPr id="523" name="正方形/長方形 52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4" name="正方形/長方形 52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5" name="正方形/長方形 52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6" name="正方形/長方形 52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7" name="正方形/長方形 52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8" name="正方形/長方形 52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9" name="正方形/長方形 52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0" name="正方形/長方形 52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1" name="正方形/長方形 53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2" name="正方形/長方形 53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3" name="正方形/長方形 53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4" name="正方形/長方形 53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5" name="正方形/長方形 53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6" name="正方形/長方形 53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7" name="正方形/長方形 53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8" name="正方形/長方形 53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39" name="直線矢印コネクタ 538"/>
          <p:cNvCxnSpPr/>
          <p:nvPr/>
        </p:nvCxnSpPr>
        <p:spPr>
          <a:xfrm>
            <a:off x="3401581" y="3484227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0" name="テキスト ボックス 539"/>
          <p:cNvSpPr txBox="1"/>
          <p:nvPr/>
        </p:nvSpPr>
        <p:spPr>
          <a:xfrm>
            <a:off x="3478195" y="2776139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541" name="テキスト ボックス 540"/>
          <p:cNvSpPr txBox="1"/>
          <p:nvPr/>
        </p:nvSpPr>
        <p:spPr>
          <a:xfrm>
            <a:off x="3478195" y="3064562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542" name="テキスト ボックス 541"/>
          <p:cNvSpPr txBox="1"/>
          <p:nvPr/>
        </p:nvSpPr>
        <p:spPr>
          <a:xfrm>
            <a:off x="3418884" y="3439606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543" name="テキスト ボックス 542"/>
          <p:cNvSpPr txBox="1"/>
          <p:nvPr/>
        </p:nvSpPr>
        <p:spPr>
          <a:xfrm>
            <a:off x="3462967" y="381465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544" name="グループ化 3"/>
          <p:cNvGrpSpPr/>
          <p:nvPr/>
        </p:nvGrpSpPr>
        <p:grpSpPr>
          <a:xfrm>
            <a:off x="4242426" y="3124187"/>
            <a:ext cx="755590" cy="720080"/>
            <a:chOff x="2627784" y="1827113"/>
            <a:chExt cx="1245124" cy="1186607"/>
          </a:xfrm>
          <a:solidFill>
            <a:srgbClr val="7F7F7F"/>
          </a:solidFill>
        </p:grpSpPr>
        <p:sp>
          <p:nvSpPr>
            <p:cNvPr id="545" name="正方形/長方形 54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6" name="正方形/長方形 54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7" name="正方形/長方形 54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8" name="正方形/長方形 54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9" name="正方形/長方形 54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0" name="正方形/長方形 54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1" name="正方形/長方形 55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2" name="正方形/長方形 55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3" name="正方形/長方形 55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4" name="正方形/長方形 55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5" name="正方形/長方形 55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6" name="正方形/長方形 55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7" name="正方形/長方形 55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8" name="正方形/長方形 55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9" name="正方形/長方形 55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0" name="正方形/長方形 55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61" name="直線矢印コネクタ 560"/>
          <p:cNvCxnSpPr/>
          <p:nvPr/>
        </p:nvCxnSpPr>
        <p:spPr>
          <a:xfrm>
            <a:off x="5052721" y="3484227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62" name="テキスト ボックス 561"/>
          <p:cNvSpPr txBox="1"/>
          <p:nvPr/>
        </p:nvSpPr>
        <p:spPr>
          <a:xfrm>
            <a:off x="5129335" y="2776139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563" name="テキスト ボックス 562"/>
          <p:cNvSpPr txBox="1"/>
          <p:nvPr/>
        </p:nvSpPr>
        <p:spPr>
          <a:xfrm>
            <a:off x="5129335" y="3064562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564" name="テキスト ボックス 563"/>
          <p:cNvSpPr txBox="1"/>
          <p:nvPr/>
        </p:nvSpPr>
        <p:spPr>
          <a:xfrm>
            <a:off x="5070024" y="3439606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565" name="テキスト ボックス 564"/>
          <p:cNvSpPr txBox="1"/>
          <p:nvPr/>
        </p:nvSpPr>
        <p:spPr>
          <a:xfrm>
            <a:off x="5114107" y="3814650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566" name="グループ化 3"/>
          <p:cNvGrpSpPr/>
          <p:nvPr/>
        </p:nvGrpSpPr>
        <p:grpSpPr>
          <a:xfrm>
            <a:off x="5934120" y="3128690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567" name="正方形/長方形 566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8" name="正方形/長方形 567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9" name="正方形/長方形 568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0" name="正方形/長方形 569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1" name="正方形/長方形 570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2" name="正方形/長方形 571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3" name="正方形/長方形 572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4" name="正方形/長方形 573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5" name="正方形/長方形 574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6" name="正方形/長方形 575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7" name="正方形/長方形 576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8" name="正方形/長方形 577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9" name="正方形/長方形 578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0" name="正方形/長方形 579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1" name="正方形/長方形 580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2" name="正方形/長方形 581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583" name="直線矢印コネクタ 582"/>
          <p:cNvCxnSpPr/>
          <p:nvPr/>
        </p:nvCxnSpPr>
        <p:spPr>
          <a:xfrm>
            <a:off x="6744415" y="3488730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4" name="テキスト ボックス 583"/>
          <p:cNvSpPr txBox="1"/>
          <p:nvPr/>
        </p:nvSpPr>
        <p:spPr>
          <a:xfrm>
            <a:off x="6821029" y="2780642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585" name="テキスト ボックス 584"/>
          <p:cNvSpPr txBox="1"/>
          <p:nvPr/>
        </p:nvSpPr>
        <p:spPr>
          <a:xfrm>
            <a:off x="6821029" y="3069065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587" name="テキスト ボックス 586"/>
          <p:cNvSpPr txBox="1"/>
          <p:nvPr/>
        </p:nvSpPr>
        <p:spPr>
          <a:xfrm>
            <a:off x="6805801" y="3471391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588" name="テキスト ボックス 587"/>
          <p:cNvSpPr txBox="1"/>
          <p:nvPr/>
        </p:nvSpPr>
        <p:spPr>
          <a:xfrm>
            <a:off x="7668344" y="2912666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C2</a:t>
            </a:r>
          </a:p>
          <a:p>
            <a:r>
              <a:rPr lang="en-US" altLang="ja-JP" sz="3200" dirty="0" smtClean="0"/>
              <a:t>C2’</a:t>
            </a:r>
            <a:endParaRPr kumimoji="1" lang="ja-JP" altLang="en-US" sz="3200" dirty="0"/>
          </a:p>
        </p:txBody>
      </p:sp>
      <p:grpSp>
        <p:nvGrpSpPr>
          <p:cNvPr id="589" name="グループ化 3"/>
          <p:cNvGrpSpPr/>
          <p:nvPr/>
        </p:nvGrpSpPr>
        <p:grpSpPr>
          <a:xfrm>
            <a:off x="905815" y="1766712"/>
            <a:ext cx="755590" cy="720080"/>
            <a:chOff x="2627784" y="1827113"/>
            <a:chExt cx="1245124" cy="1186607"/>
          </a:xfrm>
        </p:grpSpPr>
        <p:sp>
          <p:nvSpPr>
            <p:cNvPr id="590" name="正方形/長方形 589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1" name="正方形/長方形 590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2" name="正方形/長方形 591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3" name="正方形/長方形 592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4" name="正方形/長方形 593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5" name="正方形/長方形 594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6" name="正方形/長方形 595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7" name="正方形/長方形 596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8" name="正方形/長方形 597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9" name="正方形/長方形 598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0" name="正方形/長方形 599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1" name="正方形/長方形 600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2" name="正方形/長方形 601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3" name="正方形/長方形 602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4" name="正方形/長方形 603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5" name="正方形/長方形 604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06" name="直線矢印コネクタ 605"/>
          <p:cNvCxnSpPr/>
          <p:nvPr/>
        </p:nvCxnSpPr>
        <p:spPr>
          <a:xfrm>
            <a:off x="1716110" y="2126752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7" name="テキスト ボックス 606"/>
          <p:cNvSpPr txBox="1"/>
          <p:nvPr/>
        </p:nvSpPr>
        <p:spPr>
          <a:xfrm>
            <a:off x="1792724" y="1418664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08" name="テキスト ボックス 607"/>
          <p:cNvSpPr txBox="1"/>
          <p:nvPr/>
        </p:nvSpPr>
        <p:spPr>
          <a:xfrm>
            <a:off x="1792724" y="1707087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09" name="テキスト ボックス 608"/>
          <p:cNvSpPr txBox="1"/>
          <p:nvPr/>
        </p:nvSpPr>
        <p:spPr>
          <a:xfrm>
            <a:off x="1733413" y="2082131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sp>
        <p:nvSpPr>
          <p:cNvPr id="610" name="テキスト ボックス 609"/>
          <p:cNvSpPr txBox="1"/>
          <p:nvPr/>
        </p:nvSpPr>
        <p:spPr>
          <a:xfrm>
            <a:off x="1769911" y="2382265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11</a:t>
            </a:r>
            <a:endParaRPr lang="zh-CN" altLang="en-US" sz="2400" baseline="30000" dirty="0"/>
          </a:p>
        </p:txBody>
      </p:sp>
      <p:grpSp>
        <p:nvGrpSpPr>
          <p:cNvPr id="611" name="グループ化 3"/>
          <p:cNvGrpSpPr/>
          <p:nvPr/>
        </p:nvGrpSpPr>
        <p:grpSpPr>
          <a:xfrm>
            <a:off x="2597509" y="1771215"/>
            <a:ext cx="755590" cy="720080"/>
            <a:chOff x="2627784" y="1827113"/>
            <a:chExt cx="1245124" cy="1186607"/>
          </a:xfrm>
        </p:grpSpPr>
        <p:sp>
          <p:nvSpPr>
            <p:cNvPr id="612" name="正方形/長方形 611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3" name="正方形/長方形 612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4" name="正方形/長方形 613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5" name="正方形/長方形 614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6" name="正方形/長方形 615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7" name="正方形/長方形 616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8" name="正方形/長方形 617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9" name="正方形/長方形 618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0" name="正方形/長方形 619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1" name="正方形/長方形 620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2" name="正方形/長方形 621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3" name="正方形/長方形 622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4" name="正方形/長方形 623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5" name="正方形/長方形 624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6" name="正方形/長方形 625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27" name="正方形/長方形 626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28" name="直線矢印コネクタ 627"/>
          <p:cNvCxnSpPr/>
          <p:nvPr/>
        </p:nvCxnSpPr>
        <p:spPr>
          <a:xfrm>
            <a:off x="3407804" y="213125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9" name="テキスト ボックス 628"/>
          <p:cNvSpPr txBox="1"/>
          <p:nvPr/>
        </p:nvSpPr>
        <p:spPr>
          <a:xfrm>
            <a:off x="3484418" y="142316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630" name="テキスト ボックス 629"/>
          <p:cNvSpPr txBox="1"/>
          <p:nvPr/>
        </p:nvSpPr>
        <p:spPr>
          <a:xfrm>
            <a:off x="3484418" y="171159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631" name="テキスト ボックス 630"/>
          <p:cNvSpPr txBox="1"/>
          <p:nvPr/>
        </p:nvSpPr>
        <p:spPr>
          <a:xfrm>
            <a:off x="3425107" y="208663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sp>
        <p:nvSpPr>
          <p:cNvPr id="632" name="テキスト ボックス 631"/>
          <p:cNvSpPr txBox="1"/>
          <p:nvPr/>
        </p:nvSpPr>
        <p:spPr>
          <a:xfrm>
            <a:off x="3469190" y="238676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12</a:t>
            </a:r>
            <a:endParaRPr lang="zh-CN" altLang="en-US" sz="2400" baseline="30000" dirty="0"/>
          </a:p>
        </p:txBody>
      </p:sp>
      <p:grpSp>
        <p:nvGrpSpPr>
          <p:cNvPr id="633" name="グループ化 3"/>
          <p:cNvGrpSpPr/>
          <p:nvPr/>
        </p:nvGrpSpPr>
        <p:grpSpPr>
          <a:xfrm>
            <a:off x="4248649" y="1771215"/>
            <a:ext cx="755590" cy="720080"/>
            <a:chOff x="2627784" y="1827113"/>
            <a:chExt cx="1245124" cy="1186607"/>
          </a:xfrm>
        </p:grpSpPr>
        <p:sp>
          <p:nvSpPr>
            <p:cNvPr id="634" name="正方形/長方形 63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5" name="正方形/長方形 63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6" name="正方形/長方形 63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7" name="正方形/長方形 63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8" name="正方形/長方形 63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9" name="正方形/長方形 63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0" name="正方形/長方形 63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1" name="正方形/長方形 64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2" name="正方形/長方形 64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3" name="正方形/長方形 64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4" name="正方形/長方形 64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5" name="正方形/長方形 64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6" name="正方形/長方形 64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rgbClr val="7F7F7F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7" name="正方形/長方形 64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8" name="正方形/長方形 64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9" name="正方形/長方形 64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50" name="直線矢印コネクタ 649"/>
          <p:cNvCxnSpPr/>
          <p:nvPr/>
        </p:nvCxnSpPr>
        <p:spPr>
          <a:xfrm>
            <a:off x="5058944" y="2131255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51" name="テキスト ボックス 650"/>
          <p:cNvSpPr txBox="1"/>
          <p:nvPr/>
        </p:nvSpPr>
        <p:spPr>
          <a:xfrm>
            <a:off x="5135558" y="1423167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652" name="テキスト ボックス 651"/>
          <p:cNvSpPr txBox="1"/>
          <p:nvPr/>
        </p:nvSpPr>
        <p:spPr>
          <a:xfrm>
            <a:off x="5135558" y="1711590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653" name="テキスト ボックス 652"/>
          <p:cNvSpPr txBox="1"/>
          <p:nvPr/>
        </p:nvSpPr>
        <p:spPr>
          <a:xfrm>
            <a:off x="5076247" y="2086634"/>
            <a:ext cx="8199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sp>
        <p:nvSpPr>
          <p:cNvPr id="654" name="テキスト ボックス 653"/>
          <p:cNvSpPr txBox="1"/>
          <p:nvPr/>
        </p:nvSpPr>
        <p:spPr>
          <a:xfrm>
            <a:off x="5120330" y="2386768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13</a:t>
            </a:r>
            <a:endParaRPr lang="zh-CN" altLang="en-US" sz="2400" baseline="30000" dirty="0"/>
          </a:p>
        </p:txBody>
      </p:sp>
      <p:grpSp>
        <p:nvGrpSpPr>
          <p:cNvPr id="655" name="グループ化 3"/>
          <p:cNvGrpSpPr/>
          <p:nvPr/>
        </p:nvGrpSpPr>
        <p:grpSpPr>
          <a:xfrm>
            <a:off x="5940343" y="1775718"/>
            <a:ext cx="755590" cy="720080"/>
            <a:chOff x="2627784" y="1827113"/>
            <a:chExt cx="1245124" cy="118660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656" name="正方形/長方形 655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7" name="正方形/長方形 656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8" name="正方形/長方形 657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9" name="正方形/長方形 658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0" name="正方形/長方形 659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1" name="正方形/長方形 660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2" name="正方形/長方形 661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3" name="正方形/長方形 662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4" name="正方形/長方形 663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5" name="正方形/長方形 664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6" name="正方形/長方形 665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7" name="正方形/長方形 666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8" name="正方形/長方形 667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9" name="正方形/長方形 668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0" name="正方形/長方形 669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1" name="正方形/長方形 670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  <a:grp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72" name="直線矢印コネクタ 671"/>
          <p:cNvCxnSpPr/>
          <p:nvPr/>
        </p:nvCxnSpPr>
        <p:spPr>
          <a:xfrm>
            <a:off x="6750638" y="2135758"/>
            <a:ext cx="74341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3" name="テキスト ボックス 672"/>
          <p:cNvSpPr txBox="1"/>
          <p:nvPr/>
        </p:nvSpPr>
        <p:spPr>
          <a:xfrm>
            <a:off x="6827252" y="1427670"/>
            <a:ext cx="701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674" name="テキスト ボックス 673"/>
          <p:cNvSpPr txBox="1"/>
          <p:nvPr/>
        </p:nvSpPr>
        <p:spPr>
          <a:xfrm>
            <a:off x="6827252" y="1716093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676" name="テキスト ボックス 675"/>
          <p:cNvSpPr txBox="1"/>
          <p:nvPr/>
        </p:nvSpPr>
        <p:spPr>
          <a:xfrm>
            <a:off x="6812024" y="2115517"/>
            <a:ext cx="73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r>
              <a:rPr lang="en-US" altLang="zh-CN" sz="2400" baseline="30000" dirty="0" smtClean="0"/>
              <a:t>14</a:t>
            </a:r>
            <a:endParaRPr lang="zh-CN" altLang="en-US" sz="2400" baseline="30000" dirty="0"/>
          </a:p>
        </p:txBody>
      </p:sp>
      <p:sp>
        <p:nvSpPr>
          <p:cNvPr id="677" name="テキスト ボックス 676"/>
          <p:cNvSpPr txBox="1"/>
          <p:nvPr/>
        </p:nvSpPr>
        <p:spPr>
          <a:xfrm>
            <a:off x="7674567" y="1559694"/>
            <a:ext cx="713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 smtClean="0"/>
              <a:t>C1</a:t>
            </a:r>
          </a:p>
          <a:p>
            <a:r>
              <a:rPr lang="en-US" altLang="ja-JP" sz="3200" dirty="0" smtClean="0"/>
              <a:t>C1’</a:t>
            </a:r>
            <a:endParaRPr kumimoji="1" lang="ja-JP" altLang="en-US" sz="3200" dirty="0"/>
          </a:p>
        </p:txBody>
      </p:sp>
      <p:grpSp>
        <p:nvGrpSpPr>
          <p:cNvPr id="23" name="図形グループ 22"/>
          <p:cNvGrpSpPr/>
          <p:nvPr/>
        </p:nvGrpSpPr>
        <p:grpSpPr>
          <a:xfrm>
            <a:off x="251520" y="1484784"/>
            <a:ext cx="8712968" cy="1008112"/>
            <a:chOff x="107504" y="6813376"/>
            <a:chExt cx="8712968" cy="1008112"/>
          </a:xfrm>
        </p:grpSpPr>
        <p:sp>
          <p:nvSpPr>
            <p:cNvPr id="679" name="角丸四角形吹き出し 678"/>
            <p:cNvSpPr/>
            <p:nvPr/>
          </p:nvSpPr>
          <p:spPr>
            <a:xfrm>
              <a:off x="107504" y="6813376"/>
              <a:ext cx="8712968" cy="1008112"/>
            </a:xfrm>
            <a:prstGeom prst="wedgeRoundRectCallout">
              <a:avLst>
                <a:gd name="adj1" fmla="val -299"/>
                <a:gd name="adj2" fmla="val 93334"/>
                <a:gd name="adj3" fmla="val 1666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680" name="グループ化 3"/>
            <p:cNvGrpSpPr/>
            <p:nvPr/>
          </p:nvGrpSpPr>
          <p:grpSpPr>
            <a:xfrm>
              <a:off x="3079774" y="6922426"/>
              <a:ext cx="780305" cy="743633"/>
              <a:chOff x="2627784" y="1827113"/>
              <a:chExt cx="1245124" cy="1186607"/>
            </a:xfrm>
            <a:solidFill>
              <a:srgbClr val="FFFFFF"/>
            </a:solidFill>
          </p:grpSpPr>
          <p:sp>
            <p:nvSpPr>
              <p:cNvPr id="740" name="正方形/長方形 739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1" name="正方形/長方形 740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2" name="正方形/長方形 741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3" name="正方形/長方形 742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rgbClr val="3366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4" name="正方形/長方形 743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5" name="正方形/長方形 744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rgbClr val="3366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6" name="正方形/長方形 745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7" name="正方形/長方形 746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8" name="正方形/長方形 747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49" name="正方形/長方形 748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0" name="正方形/長方形 749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1" name="正方形/長方形 750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2" name="正方形/長方形 751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3" name="正方形/長方形 752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4" name="正方形/長方形 753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rgbClr val="3366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5" name="正方形/長方形 754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681" name="直線矢印コネクタ 680"/>
            <p:cNvCxnSpPr/>
            <p:nvPr/>
          </p:nvCxnSpPr>
          <p:spPr>
            <a:xfrm>
              <a:off x="3854341" y="7284994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82" name="テキスト ボックス 681"/>
            <p:cNvSpPr txBox="1"/>
            <p:nvPr/>
          </p:nvSpPr>
          <p:spPr>
            <a:xfrm>
              <a:off x="3779912" y="6915102"/>
              <a:ext cx="7140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12</a:t>
              </a:r>
              <a:endParaRPr lang="zh-CN" altLang="en-US" sz="2000" baseline="30000" dirty="0"/>
            </a:p>
          </p:txBody>
        </p:sp>
        <p:grpSp>
          <p:nvGrpSpPr>
            <p:cNvPr id="683" name="グループ化 22"/>
            <p:cNvGrpSpPr/>
            <p:nvPr/>
          </p:nvGrpSpPr>
          <p:grpSpPr>
            <a:xfrm>
              <a:off x="4456085" y="6926070"/>
              <a:ext cx="780305" cy="743633"/>
              <a:chOff x="2627784" y="1827113"/>
              <a:chExt cx="1245124" cy="1186607"/>
            </a:xfrm>
            <a:solidFill>
              <a:srgbClr val="3366FF"/>
            </a:solidFill>
          </p:grpSpPr>
          <p:sp>
            <p:nvSpPr>
              <p:cNvPr id="724" name="正方形/長方形 723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5" name="正方形/長方形 724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6" name="正方形/長方形 725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7" name="正方形/長方形 726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8" name="正方形/長方形 727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9" name="正方形/長方形 728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0" name="正方形/長方形 729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1" name="正方形/長方形 730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2" name="正方形/長方形 731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3" name="正方形/長方形 732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4" name="正方形/長方形 733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5" name="正方形/長方形 734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6" name="正方形/長方形 735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7" name="正方形/長方形 736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8" name="正方形/長方形 737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9" name="正方形/長方形 738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684" name="直線矢印コネクタ 683"/>
            <p:cNvCxnSpPr/>
            <p:nvPr/>
          </p:nvCxnSpPr>
          <p:spPr>
            <a:xfrm>
              <a:off x="5230652" y="7288639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85" name="テキスト ボックス 684"/>
            <p:cNvSpPr txBox="1"/>
            <p:nvPr/>
          </p:nvSpPr>
          <p:spPr>
            <a:xfrm>
              <a:off x="5219952" y="6918746"/>
              <a:ext cx="6396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12</a:t>
              </a:r>
              <a:endParaRPr lang="zh-CN" altLang="en-US" sz="2000" baseline="30000" dirty="0"/>
            </a:p>
          </p:txBody>
        </p:sp>
        <p:grpSp>
          <p:nvGrpSpPr>
            <p:cNvPr id="686" name="グループ化 41"/>
            <p:cNvGrpSpPr/>
            <p:nvPr/>
          </p:nvGrpSpPr>
          <p:grpSpPr>
            <a:xfrm>
              <a:off x="5796136" y="6926480"/>
              <a:ext cx="780305" cy="743633"/>
              <a:chOff x="2627784" y="1827113"/>
              <a:chExt cx="1245124" cy="118660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708" name="正方形/長方形 707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9" name="正方形/長方形 708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0" name="正方形/長方形 709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1" name="正方形/長方形 710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2" name="正方形/長方形 711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3" name="正方形/長方形 712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4" name="正方形/長方形 713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5" name="正方形/長方形 714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6" name="正方形/長方形 715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7" name="正方形/長方形 716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8" name="正方形/長方形 717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9" name="正方形/長方形 718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0" name="正方形/長方形 719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1" name="正方形/長方形 720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2" name="正方形/長方形 721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3" name="正方形/長方形 722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687" name="直線矢印コネクタ 686"/>
            <p:cNvCxnSpPr/>
            <p:nvPr/>
          </p:nvCxnSpPr>
          <p:spPr>
            <a:xfrm>
              <a:off x="6570703" y="7289048"/>
              <a:ext cx="76497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88" name="テキスト ボックス 687"/>
            <p:cNvSpPr txBox="1"/>
            <p:nvPr/>
          </p:nvSpPr>
          <p:spPr>
            <a:xfrm>
              <a:off x="6592680" y="6910758"/>
              <a:ext cx="6153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SB</a:t>
              </a:r>
              <a:r>
                <a:rPr lang="en-US" altLang="zh-CN" sz="2000" baseline="30000" dirty="0" smtClean="0"/>
                <a:t>13</a:t>
              </a:r>
              <a:endParaRPr lang="zh-CN" altLang="en-US" sz="2000" baseline="30000" dirty="0"/>
            </a:p>
          </p:txBody>
        </p:sp>
        <p:grpSp>
          <p:nvGrpSpPr>
            <p:cNvPr id="689" name="グループ化 60"/>
            <p:cNvGrpSpPr/>
            <p:nvPr/>
          </p:nvGrpSpPr>
          <p:grpSpPr>
            <a:xfrm>
              <a:off x="7308304" y="6912768"/>
              <a:ext cx="780305" cy="743633"/>
              <a:chOff x="2627784" y="1827113"/>
              <a:chExt cx="1245124" cy="118660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92" name="正方形/長方形 691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3" name="正方形/長方形 692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4" name="正方形/長方形 693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5" name="正方形/長方形 694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6" name="正方形/長方形 695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7" name="正方形/長方形 696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8" name="正方形/長方形 697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9" name="正方形/長方形 698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0" name="正方形/長方形 699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1" name="正方形/長方形 700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2" name="正方形/長方形 701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3" name="正方形/長方形 702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4" name="正方形/長方形 703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5" name="正方形/長方形 704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6" name="正方形/長方形 705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7" name="正方形/長方形 706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690" name="直線矢印コネクタ 689"/>
            <p:cNvCxnSpPr/>
            <p:nvPr/>
          </p:nvCxnSpPr>
          <p:spPr>
            <a:xfrm>
              <a:off x="8082871" y="7275337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91" name="テキスト ボックス 690"/>
            <p:cNvSpPr txBox="1"/>
            <p:nvPr/>
          </p:nvSpPr>
          <p:spPr>
            <a:xfrm>
              <a:off x="8072169" y="6905444"/>
              <a:ext cx="6150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SR</a:t>
              </a:r>
              <a:r>
                <a:rPr lang="en-US" altLang="zh-CN" sz="2000" baseline="30000" dirty="0" smtClean="0"/>
                <a:t>13</a:t>
              </a:r>
              <a:endParaRPr lang="zh-CN" altLang="en-US" sz="2000" baseline="30000" dirty="0"/>
            </a:p>
          </p:txBody>
        </p:sp>
        <p:grpSp>
          <p:nvGrpSpPr>
            <p:cNvPr id="756" name="グループ化 3"/>
            <p:cNvGrpSpPr/>
            <p:nvPr/>
          </p:nvGrpSpPr>
          <p:grpSpPr>
            <a:xfrm>
              <a:off x="1691680" y="6933839"/>
              <a:ext cx="780305" cy="743633"/>
              <a:chOff x="2627784" y="1827113"/>
              <a:chExt cx="1245124" cy="1186607"/>
            </a:xfrm>
            <a:solidFill>
              <a:srgbClr val="FFFFFF"/>
            </a:solidFill>
          </p:grpSpPr>
          <p:sp>
            <p:nvSpPr>
              <p:cNvPr id="757" name="正方形/長方形 756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3366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8" name="正方形/長方形 757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9" name="正方形/長方形 758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0" name="正方形/長方形 759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1" name="正方形/長方形 760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3366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2" name="正方形/長方形 761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3" name="正方形/長方形 762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4" name="正方形/長方形 763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5" name="正方形/長方形 764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66" name="正方形/長方形 765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7" name="正方形/長方形 766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8" name="正方形/長方形 767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9" name="正方形/長方形 768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3366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0" name="正方形/長方形 769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1" name="正方形/長方形 770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2" name="正方形/長方形 771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773" name="直線矢印コネクタ 772"/>
            <p:cNvCxnSpPr/>
            <p:nvPr/>
          </p:nvCxnSpPr>
          <p:spPr>
            <a:xfrm>
              <a:off x="2466247" y="7296407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4" name="テキスト ボックス 773"/>
            <p:cNvSpPr txBox="1"/>
            <p:nvPr/>
          </p:nvSpPr>
          <p:spPr>
            <a:xfrm>
              <a:off x="2444735" y="7205354"/>
              <a:ext cx="6150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SR</a:t>
              </a:r>
              <a:r>
                <a:rPr lang="en-US" altLang="zh-CN" sz="2000" baseline="30000" dirty="0" smtClean="0"/>
                <a:t>12</a:t>
              </a:r>
              <a:endParaRPr lang="zh-CN" altLang="en-US" sz="2000" baseline="30000" dirty="0"/>
            </a:p>
          </p:txBody>
        </p:sp>
        <p:grpSp>
          <p:nvGrpSpPr>
            <p:cNvPr id="775" name="グループ化 3"/>
            <p:cNvGrpSpPr/>
            <p:nvPr/>
          </p:nvGrpSpPr>
          <p:grpSpPr>
            <a:xfrm>
              <a:off x="299199" y="6933839"/>
              <a:ext cx="780305" cy="743633"/>
              <a:chOff x="2627784" y="1827113"/>
              <a:chExt cx="1245124" cy="1186607"/>
            </a:xfrm>
            <a:solidFill>
              <a:srgbClr val="FFFFFF"/>
            </a:solidFill>
          </p:grpSpPr>
          <p:sp>
            <p:nvSpPr>
              <p:cNvPr id="776" name="正方形/長方形 775"/>
              <p:cNvSpPr/>
              <p:nvPr/>
            </p:nvSpPr>
            <p:spPr>
              <a:xfrm>
                <a:off x="2627784" y="2420888"/>
                <a:ext cx="311281" cy="296416"/>
              </a:xfrm>
              <a:prstGeom prst="rect">
                <a:avLst/>
              </a:prstGeom>
              <a:solidFill>
                <a:srgbClr val="FFFF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7" name="正方形/長方形 776"/>
              <p:cNvSpPr/>
              <p:nvPr/>
            </p:nvSpPr>
            <p:spPr>
              <a:xfrm>
                <a:off x="2939065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8" name="正方形/長方形 777"/>
              <p:cNvSpPr/>
              <p:nvPr/>
            </p:nvSpPr>
            <p:spPr>
              <a:xfrm>
                <a:off x="3561627" y="2420888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9" name="正方形/長方形 778"/>
              <p:cNvSpPr/>
              <p:nvPr/>
            </p:nvSpPr>
            <p:spPr>
              <a:xfrm>
                <a:off x="3250346" y="2420888"/>
                <a:ext cx="311281" cy="29641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0" name="正方形/長方形 779"/>
              <p:cNvSpPr/>
              <p:nvPr/>
            </p:nvSpPr>
            <p:spPr>
              <a:xfrm>
                <a:off x="2627784" y="2717304"/>
                <a:ext cx="311281" cy="296416"/>
              </a:xfrm>
              <a:prstGeom prst="rect">
                <a:avLst/>
              </a:prstGeom>
              <a:solidFill>
                <a:srgbClr val="FFFF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1" name="正方形/長方形 780"/>
              <p:cNvSpPr/>
              <p:nvPr/>
            </p:nvSpPr>
            <p:spPr>
              <a:xfrm>
                <a:off x="2939065" y="2717304"/>
                <a:ext cx="311281" cy="29641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2" name="正方形/長方形 781"/>
              <p:cNvSpPr/>
              <p:nvPr/>
            </p:nvSpPr>
            <p:spPr>
              <a:xfrm>
                <a:off x="3561627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3" name="正方形/長方形 782"/>
              <p:cNvSpPr/>
              <p:nvPr/>
            </p:nvSpPr>
            <p:spPr>
              <a:xfrm>
                <a:off x="3250346" y="2717304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4" name="正方形/長方形 783"/>
              <p:cNvSpPr/>
              <p:nvPr/>
            </p:nvSpPr>
            <p:spPr>
              <a:xfrm>
                <a:off x="2627784" y="1827113"/>
                <a:ext cx="311281" cy="29641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85" name="正方形/長方形 784"/>
              <p:cNvSpPr/>
              <p:nvPr/>
            </p:nvSpPr>
            <p:spPr>
              <a:xfrm>
                <a:off x="2939065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6" name="正方形/長方形 785"/>
              <p:cNvSpPr/>
              <p:nvPr/>
            </p:nvSpPr>
            <p:spPr>
              <a:xfrm>
                <a:off x="3561627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7" name="正方形/長方形 786"/>
              <p:cNvSpPr/>
              <p:nvPr/>
            </p:nvSpPr>
            <p:spPr>
              <a:xfrm>
                <a:off x="3250346" y="1827113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8" name="正方形/長方形 787"/>
              <p:cNvSpPr/>
              <p:nvPr/>
            </p:nvSpPr>
            <p:spPr>
              <a:xfrm>
                <a:off x="2627784" y="2123529"/>
                <a:ext cx="311281" cy="296416"/>
              </a:xfrm>
              <a:prstGeom prst="rect">
                <a:avLst/>
              </a:prstGeom>
              <a:solidFill>
                <a:srgbClr val="FFFFFF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9" name="正方形/長方形 788"/>
              <p:cNvSpPr/>
              <p:nvPr/>
            </p:nvSpPr>
            <p:spPr>
              <a:xfrm>
                <a:off x="2939065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0" name="正方形/長方形 789"/>
              <p:cNvSpPr/>
              <p:nvPr/>
            </p:nvSpPr>
            <p:spPr>
              <a:xfrm>
                <a:off x="3561627" y="2123529"/>
                <a:ext cx="311281" cy="29641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91" name="正方形/長方形 790"/>
              <p:cNvSpPr/>
              <p:nvPr/>
            </p:nvSpPr>
            <p:spPr>
              <a:xfrm>
                <a:off x="3250346" y="2123529"/>
                <a:ext cx="311281" cy="296416"/>
              </a:xfrm>
              <a:prstGeom prst="rect">
                <a:avLst/>
              </a:prstGeom>
              <a:grp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792" name="直線矢印コネクタ 791"/>
            <p:cNvCxnSpPr/>
            <p:nvPr/>
          </p:nvCxnSpPr>
          <p:spPr>
            <a:xfrm>
              <a:off x="1073766" y="7296407"/>
              <a:ext cx="61791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93" name="テキスト ボックス 792"/>
            <p:cNvSpPr txBox="1"/>
            <p:nvPr/>
          </p:nvSpPr>
          <p:spPr>
            <a:xfrm>
              <a:off x="2444485" y="6936784"/>
              <a:ext cx="6153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SB</a:t>
              </a:r>
              <a:r>
                <a:rPr lang="en-US" altLang="zh-CN" sz="2000" baseline="30000" dirty="0" smtClean="0"/>
                <a:t>12</a:t>
              </a:r>
              <a:endParaRPr lang="zh-CN" altLang="en-US" sz="2000" baseline="30000" dirty="0"/>
            </a:p>
          </p:txBody>
        </p:sp>
        <p:sp>
          <p:nvSpPr>
            <p:cNvPr id="795" name="テキスト ボックス 794"/>
            <p:cNvSpPr txBox="1"/>
            <p:nvPr/>
          </p:nvSpPr>
          <p:spPr>
            <a:xfrm>
              <a:off x="1043858" y="7205354"/>
              <a:ext cx="6396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AK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  <p:sp>
          <p:nvSpPr>
            <p:cNvPr id="796" name="テキスト ボックス 795"/>
            <p:cNvSpPr txBox="1"/>
            <p:nvPr/>
          </p:nvSpPr>
          <p:spPr>
            <a:xfrm>
              <a:off x="1043608" y="6917322"/>
              <a:ext cx="7140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000" dirty="0" smtClean="0"/>
                <a:t>MC</a:t>
              </a:r>
              <a:r>
                <a:rPr lang="en-US" altLang="zh-CN" sz="2000" baseline="30000" dirty="0" smtClean="0"/>
                <a:t>11</a:t>
              </a:r>
              <a:endParaRPr lang="zh-CN" altLang="en-US" sz="2000" baseline="30000" dirty="0"/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5148064" y="2836441"/>
            <a:ext cx="648072" cy="360040"/>
          </a:xfrm>
          <a:prstGeom prst="rect">
            <a:avLst/>
          </a:prstGeom>
          <a:noFill/>
          <a:ln w="5715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6772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Conclusion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In side-channel attacks especially fault analysis, cryptanalysis techniques can help.</a:t>
            </a:r>
          </a:p>
          <a:p>
            <a:r>
              <a:rPr lang="en-US" altLang="ja-JP" dirty="0" smtClean="0"/>
              <a:t>For AES-256, DFA attack with two 1-byte </a:t>
            </a:r>
            <a:r>
              <a:rPr lang="en-US" altLang="ja-JP" dirty="0"/>
              <a:t>random faults </a:t>
            </a:r>
            <a:r>
              <a:rPr lang="en-US" altLang="ja-JP" dirty="0" smtClean="0"/>
              <a:t>at known position are feasible for strong attackers</a:t>
            </a:r>
          </a:p>
          <a:p>
            <a:r>
              <a:rPr lang="en-US" altLang="ja-JP" dirty="0" smtClean="0"/>
              <a:t>Can we make DFA with unknown positions faults feasible?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3333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 smtClean="0"/>
              <a:t>Thank </a:t>
            </a:r>
            <a:r>
              <a:rPr kumimoji="1" lang="en-US" altLang="zh-CN" dirty="0" smtClean="0"/>
              <a:t>you </a:t>
            </a:r>
            <a:r>
              <a:rPr kumimoji="1" lang="en-US" altLang="ja-JP" dirty="0" smtClean="0"/>
              <a:t>for your attentions!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5294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Cryptanalytic Attacks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95536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dirty="0" smtClean="0"/>
              <a:t>Mathematical Approach</a:t>
            </a:r>
          </a:p>
          <a:p>
            <a:endParaRPr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lang="en-US" altLang="ja-JP" dirty="0" smtClean="0"/>
          </a:p>
          <a:p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Physical Approach </a:t>
            </a:r>
          </a:p>
          <a:p>
            <a:pPr lvl="1"/>
            <a:r>
              <a:rPr lang="en-US" altLang="ja-JP" dirty="0" smtClean="0"/>
              <a:t>Keep the proposed attack</a:t>
            </a:r>
            <a:r>
              <a:rPr kumimoji="1" lang="en-US" altLang="ja-JP" dirty="0" smtClean="0"/>
              <a:t> feasible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2D8002D-B5B0-4BAC-B1F6-782DDCCE6D9C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pic>
        <p:nvPicPr>
          <p:cNvPr id="68" name="Picture 2" descr="C:\Documents and Settings\LiYang\Local Settings\Temporary Internet Files\Content.IE5\CIDM40FA\MC90023260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0760" y="4797152"/>
            <a:ext cx="971600" cy="1373372"/>
          </a:xfrm>
          <a:prstGeom prst="rect">
            <a:avLst/>
          </a:prstGeom>
          <a:noFill/>
        </p:spPr>
      </p:pic>
      <p:sp>
        <p:nvSpPr>
          <p:cNvPr id="70" name="フリーフォーム 69"/>
          <p:cNvSpPr/>
          <p:nvPr/>
        </p:nvSpPr>
        <p:spPr>
          <a:xfrm rot="10800000" flipH="1">
            <a:off x="6487188" y="3989251"/>
            <a:ext cx="444048" cy="879715"/>
          </a:xfrm>
          <a:custGeom>
            <a:avLst/>
            <a:gdLst>
              <a:gd name="connsiteX0" fmla="*/ 0 w 417444"/>
              <a:gd name="connsiteY0" fmla="*/ 1023731 h 1023731"/>
              <a:gd name="connsiteX1" fmla="*/ 89453 w 417444"/>
              <a:gd name="connsiteY1" fmla="*/ 437322 h 1023731"/>
              <a:gd name="connsiteX2" fmla="*/ 417444 w 417444"/>
              <a:gd name="connsiteY2" fmla="*/ 0 h 1023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7444" h="1023731">
                <a:moveTo>
                  <a:pt x="0" y="1023731"/>
                </a:moveTo>
                <a:cubicBezTo>
                  <a:pt x="9939" y="815837"/>
                  <a:pt x="19879" y="607944"/>
                  <a:pt x="89453" y="437322"/>
                </a:cubicBezTo>
                <a:cubicBezTo>
                  <a:pt x="159027" y="266700"/>
                  <a:pt x="288235" y="133350"/>
                  <a:pt x="417444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71" name="雲形吹き出し 70"/>
          <p:cNvSpPr/>
          <p:nvPr/>
        </p:nvSpPr>
        <p:spPr>
          <a:xfrm>
            <a:off x="7632848" y="4149080"/>
            <a:ext cx="1475656" cy="792088"/>
          </a:xfrm>
          <a:prstGeom prst="cloudCallout">
            <a:avLst>
              <a:gd name="adj1" fmla="val -61208"/>
              <a:gd name="adj2" fmla="val 5403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200" dirty="0" smtClean="0"/>
              <a:t>    =?</a:t>
            </a:r>
            <a:endParaRPr kumimoji="1" lang="ja-JP" altLang="en-US" sz="3200" dirty="0"/>
          </a:p>
        </p:txBody>
      </p:sp>
      <p:pic>
        <p:nvPicPr>
          <p:cNvPr id="72" name="Picture 31" descr="C:\Documents and Settings\LiYang\Local Settings\Temporary Internet Files\Content.IE5\CIDM40FA\MC90031066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0819" y="4258210"/>
            <a:ext cx="368628" cy="572568"/>
          </a:xfrm>
          <a:prstGeom prst="rect">
            <a:avLst/>
          </a:prstGeom>
          <a:noFill/>
        </p:spPr>
      </p:pic>
      <p:cxnSp>
        <p:nvCxnSpPr>
          <p:cNvPr id="83" name="直線矢印コネクタ 82"/>
          <p:cNvCxnSpPr/>
          <p:nvPr/>
        </p:nvCxnSpPr>
        <p:spPr>
          <a:xfrm>
            <a:off x="4572000" y="4335339"/>
            <a:ext cx="1944216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矢印コネクタ 84"/>
          <p:cNvCxnSpPr/>
          <p:nvPr/>
        </p:nvCxnSpPr>
        <p:spPr>
          <a:xfrm flipH="1" flipV="1">
            <a:off x="4139952" y="4335339"/>
            <a:ext cx="2304256" cy="86409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正方形/長方形 86"/>
          <p:cNvSpPr/>
          <p:nvPr/>
        </p:nvSpPr>
        <p:spPr>
          <a:xfrm>
            <a:off x="3635896" y="4581128"/>
            <a:ext cx="230425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b="1" dirty="0" smtClean="0">
                <a:solidFill>
                  <a:schemeClr val="tx1"/>
                </a:solidFill>
              </a:rPr>
              <a:t>Physical </a:t>
            </a:r>
          </a:p>
          <a:p>
            <a:r>
              <a:rPr lang="en-US" altLang="ja-JP" b="1" dirty="0" smtClean="0">
                <a:solidFill>
                  <a:schemeClr val="tx1"/>
                </a:solidFill>
              </a:rPr>
              <a:t>Information Channels</a:t>
            </a:r>
            <a:endParaRPr lang="ja-JP" altLang="en-US" b="1" dirty="0">
              <a:solidFill>
                <a:schemeClr val="tx1"/>
              </a:solidFill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1835696" y="4911403"/>
            <a:ext cx="648072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1600" b="1" dirty="0" smtClean="0">
                <a:solidFill>
                  <a:schemeClr val="tx1"/>
                </a:solidFill>
              </a:rPr>
              <a:t>Input</a:t>
            </a:r>
            <a:endParaRPr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6588224" y="4221088"/>
            <a:ext cx="93610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1600" b="1" dirty="0" smtClean="0">
                <a:solidFill>
                  <a:schemeClr val="tx1"/>
                </a:solidFill>
              </a:rPr>
              <a:t>Output</a:t>
            </a:r>
            <a:endParaRPr lang="ja-JP" altLang="en-US" sz="1600" b="1" dirty="0">
              <a:solidFill>
                <a:schemeClr val="tx1"/>
              </a:solidFill>
            </a:endParaRPr>
          </a:p>
        </p:txBody>
      </p:sp>
      <p:grpSp>
        <p:nvGrpSpPr>
          <p:cNvPr id="100" name="グループ化 99"/>
          <p:cNvGrpSpPr/>
          <p:nvPr/>
        </p:nvGrpSpPr>
        <p:grpSpPr>
          <a:xfrm>
            <a:off x="1259632" y="3280792"/>
            <a:ext cx="6696744" cy="978347"/>
            <a:chOff x="647564" y="2855667"/>
            <a:chExt cx="7848872" cy="1146665"/>
          </a:xfrm>
        </p:grpSpPr>
        <p:sp>
          <p:nvSpPr>
            <p:cNvPr id="111" name="右矢印 110"/>
            <p:cNvSpPr/>
            <p:nvPr/>
          </p:nvSpPr>
          <p:spPr>
            <a:xfrm>
              <a:off x="694356" y="2927675"/>
              <a:ext cx="7802080" cy="966256"/>
            </a:xfrm>
            <a:prstGeom prst="rightArrow">
              <a:avLst>
                <a:gd name="adj1" fmla="val 48514"/>
                <a:gd name="adj2" fmla="val 109921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600"/>
            </a:p>
          </p:txBody>
        </p:sp>
        <p:sp>
          <p:nvSpPr>
            <p:cNvPr id="112" name="正方形/長方形 111"/>
            <p:cNvSpPr/>
            <p:nvPr/>
          </p:nvSpPr>
          <p:spPr>
            <a:xfrm>
              <a:off x="2005576" y="2855667"/>
              <a:ext cx="4258612" cy="1052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2800" dirty="0" smtClean="0"/>
                <a:t>Cryptographic device</a:t>
              </a:r>
            </a:p>
            <a:p>
              <a:pPr algn="ctr"/>
              <a:r>
                <a:rPr lang="en-US" altLang="ja-JP" sz="2800" dirty="0" smtClean="0"/>
                <a:t>(Secret key inside)</a:t>
              </a:r>
              <a:endParaRPr kumimoji="1" lang="ja-JP" altLang="en-US" sz="2800" dirty="0"/>
            </a:p>
          </p:txBody>
        </p:sp>
        <p:sp>
          <p:nvSpPr>
            <p:cNvPr id="113" name="正方形/長方形 112"/>
            <p:cNvSpPr/>
            <p:nvPr/>
          </p:nvSpPr>
          <p:spPr>
            <a:xfrm>
              <a:off x="647564" y="3071691"/>
              <a:ext cx="1261043" cy="6853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3200" dirty="0" smtClean="0"/>
                <a:t>Input</a:t>
              </a:r>
              <a:endParaRPr lang="ja-JP" altLang="en-US" sz="3200" dirty="0"/>
            </a:p>
          </p:txBody>
        </p:sp>
        <p:pic>
          <p:nvPicPr>
            <p:cNvPr id="114" name="Picture 31" descr="C:\Documents and Settings\LiYang\Local Settings\Temporary Internet Files\Content.IE5\CIDM40FA\MC900310662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7124" y="3331257"/>
              <a:ext cx="432048" cy="671075"/>
            </a:xfrm>
            <a:prstGeom prst="rect">
              <a:avLst/>
            </a:prstGeom>
            <a:noFill/>
          </p:spPr>
        </p:pic>
        <p:sp>
          <p:nvSpPr>
            <p:cNvPr id="115" name="正方形/長方形 114"/>
            <p:cNvSpPr/>
            <p:nvPr/>
          </p:nvSpPr>
          <p:spPr>
            <a:xfrm>
              <a:off x="6264187" y="3071691"/>
              <a:ext cx="1619892" cy="6853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3200" dirty="0" smtClean="0"/>
                <a:t>Output</a:t>
              </a:r>
              <a:endParaRPr lang="ja-JP" altLang="en-US" sz="3200" dirty="0"/>
            </a:p>
          </p:txBody>
        </p:sp>
      </p:grpSp>
      <p:pic>
        <p:nvPicPr>
          <p:cNvPr id="101" name="Picture 2" descr="C:\Documents and Settings\LiYang\Local Settings\Temporary Internet Files\Content.IE5\CIDM40FA\MC90023260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056656"/>
            <a:ext cx="936104" cy="1323198"/>
          </a:xfrm>
          <a:prstGeom prst="rect">
            <a:avLst/>
          </a:prstGeom>
          <a:noFill/>
        </p:spPr>
      </p:pic>
      <p:sp>
        <p:nvSpPr>
          <p:cNvPr id="102" name="フリーフォーム 101"/>
          <p:cNvSpPr/>
          <p:nvPr/>
        </p:nvSpPr>
        <p:spPr>
          <a:xfrm>
            <a:off x="6482308" y="2658120"/>
            <a:ext cx="417444" cy="879715"/>
          </a:xfrm>
          <a:custGeom>
            <a:avLst/>
            <a:gdLst>
              <a:gd name="connsiteX0" fmla="*/ 0 w 417444"/>
              <a:gd name="connsiteY0" fmla="*/ 1023731 h 1023731"/>
              <a:gd name="connsiteX1" fmla="*/ 89453 w 417444"/>
              <a:gd name="connsiteY1" fmla="*/ 437322 h 1023731"/>
              <a:gd name="connsiteX2" fmla="*/ 417444 w 417444"/>
              <a:gd name="connsiteY2" fmla="*/ 0 h 1023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7444" h="1023731">
                <a:moveTo>
                  <a:pt x="0" y="1023731"/>
                </a:moveTo>
                <a:cubicBezTo>
                  <a:pt x="9939" y="815837"/>
                  <a:pt x="19879" y="607944"/>
                  <a:pt x="89453" y="437322"/>
                </a:cubicBezTo>
                <a:cubicBezTo>
                  <a:pt x="159027" y="266700"/>
                  <a:pt x="288235" y="133350"/>
                  <a:pt x="417444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/>
          </a:p>
        </p:txBody>
      </p:sp>
      <p:sp>
        <p:nvSpPr>
          <p:cNvPr id="103" name="雲形吹き出し 102"/>
          <p:cNvSpPr/>
          <p:nvPr/>
        </p:nvSpPr>
        <p:spPr>
          <a:xfrm>
            <a:off x="7668344" y="1408584"/>
            <a:ext cx="1475656" cy="792088"/>
          </a:xfrm>
          <a:prstGeom prst="cloudCallout">
            <a:avLst>
              <a:gd name="adj1" fmla="val -61208"/>
              <a:gd name="adj2" fmla="val 5403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200" dirty="0" smtClean="0"/>
              <a:t>    =?</a:t>
            </a:r>
          </a:p>
        </p:txBody>
      </p:sp>
      <p:pic>
        <p:nvPicPr>
          <p:cNvPr id="104" name="Picture 31" descr="C:\Documents and Settings\LiYang\Local Settings\Temporary Internet Files\Content.IE5\CIDM40FA\MC90031066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6315" y="1517714"/>
            <a:ext cx="368628" cy="572568"/>
          </a:xfrm>
          <a:prstGeom prst="rect">
            <a:avLst/>
          </a:prstGeom>
          <a:noFill/>
        </p:spPr>
      </p:pic>
      <p:sp>
        <p:nvSpPr>
          <p:cNvPr id="109" name="正方形/長方形 108"/>
          <p:cNvSpPr/>
          <p:nvPr/>
        </p:nvSpPr>
        <p:spPr>
          <a:xfrm>
            <a:off x="2123728" y="2602955"/>
            <a:ext cx="648072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600" b="1" dirty="0" smtClean="0">
                <a:solidFill>
                  <a:schemeClr val="tx1"/>
                </a:solidFill>
              </a:rPr>
              <a:t>Input</a:t>
            </a:r>
            <a:endParaRPr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110" name="正方形/長方形 109"/>
          <p:cNvSpPr/>
          <p:nvPr/>
        </p:nvSpPr>
        <p:spPr>
          <a:xfrm>
            <a:off x="5744576" y="2952673"/>
            <a:ext cx="93610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600" b="1" dirty="0" smtClean="0">
                <a:solidFill>
                  <a:schemeClr val="tx1"/>
                </a:solidFill>
              </a:rPr>
              <a:t>Output</a:t>
            </a:r>
            <a:endParaRPr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119" name="フリーフォーム 118"/>
          <p:cNvSpPr/>
          <p:nvPr/>
        </p:nvSpPr>
        <p:spPr>
          <a:xfrm>
            <a:off x="1819275" y="2434159"/>
            <a:ext cx="4953000" cy="1095375"/>
          </a:xfrm>
          <a:custGeom>
            <a:avLst/>
            <a:gdLst>
              <a:gd name="connsiteX0" fmla="*/ 0 w 4953000"/>
              <a:gd name="connsiteY0" fmla="*/ 1095375 h 1095375"/>
              <a:gd name="connsiteX1" fmla="*/ 666750 w 4953000"/>
              <a:gd name="connsiteY1" fmla="*/ 561975 h 1095375"/>
              <a:gd name="connsiteX2" fmla="*/ 2790825 w 4953000"/>
              <a:gd name="connsiteY2" fmla="*/ 142875 h 1095375"/>
              <a:gd name="connsiteX3" fmla="*/ 4953000 w 4953000"/>
              <a:gd name="connsiteY3" fmla="*/ 0 h 109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0" h="1095375">
                <a:moveTo>
                  <a:pt x="0" y="1095375"/>
                </a:moveTo>
                <a:cubicBezTo>
                  <a:pt x="100806" y="908050"/>
                  <a:pt x="201612" y="720725"/>
                  <a:pt x="666750" y="561975"/>
                </a:cubicBezTo>
                <a:cubicBezTo>
                  <a:pt x="1131888" y="403225"/>
                  <a:pt x="2076450" y="236538"/>
                  <a:pt x="2790825" y="142875"/>
                </a:cubicBezTo>
                <a:cubicBezTo>
                  <a:pt x="3505200" y="49213"/>
                  <a:pt x="4229100" y="24606"/>
                  <a:pt x="4953000" y="0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0" name="フリーフォーム 119"/>
          <p:cNvSpPr/>
          <p:nvPr/>
        </p:nvSpPr>
        <p:spPr>
          <a:xfrm flipV="1">
            <a:off x="1792717" y="3975299"/>
            <a:ext cx="5112568" cy="1872208"/>
          </a:xfrm>
          <a:custGeom>
            <a:avLst/>
            <a:gdLst>
              <a:gd name="connsiteX0" fmla="*/ 0 w 4943475"/>
              <a:gd name="connsiteY0" fmla="*/ 1354137 h 1354137"/>
              <a:gd name="connsiteX1" fmla="*/ 723900 w 4943475"/>
              <a:gd name="connsiteY1" fmla="*/ 611187 h 1354137"/>
              <a:gd name="connsiteX2" fmla="*/ 2752725 w 4943475"/>
              <a:gd name="connsiteY2" fmla="*/ 68262 h 1354137"/>
              <a:gd name="connsiteX3" fmla="*/ 4943475 w 4943475"/>
              <a:gd name="connsiteY3" fmla="*/ 201612 h 1354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43475" h="1354137">
                <a:moveTo>
                  <a:pt x="0" y="1354137"/>
                </a:moveTo>
                <a:cubicBezTo>
                  <a:pt x="132556" y="1089818"/>
                  <a:pt x="265112" y="825500"/>
                  <a:pt x="723900" y="611187"/>
                </a:cubicBezTo>
                <a:cubicBezTo>
                  <a:pt x="1182688" y="396874"/>
                  <a:pt x="2049463" y="136524"/>
                  <a:pt x="2752725" y="68262"/>
                </a:cubicBezTo>
                <a:cubicBezTo>
                  <a:pt x="3455987" y="0"/>
                  <a:pt x="4199731" y="100806"/>
                  <a:pt x="4943475" y="201612"/>
                </a:cubicBezTo>
              </a:path>
            </a:pathLst>
          </a:cu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8" name="円/楕円 127"/>
          <p:cNvSpPr/>
          <p:nvPr/>
        </p:nvSpPr>
        <p:spPr>
          <a:xfrm>
            <a:off x="3419872" y="4509120"/>
            <a:ext cx="2592288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884368" y="27089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3953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87" grpId="0"/>
      <p:bldP spid="94" grpId="0"/>
      <p:bldP spid="95" grpId="0"/>
      <p:bldP spid="102" grpId="0" animBg="1"/>
      <p:bldP spid="103" grpId="0" animBg="1"/>
      <p:bldP spid="109" grpId="0"/>
      <p:bldP spid="110" grpId="0"/>
      <p:bldP spid="119" grpId="0" animBg="1"/>
      <p:bldP spid="120" grpId="0" animBg="1"/>
      <p:bldP spid="1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Classification of Physical Attacks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Direction of information channel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2D8002D-B5B0-4BAC-B1F6-782DDCCE6D9C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pic>
        <p:nvPicPr>
          <p:cNvPr id="4" name="Picture 2" descr="C:\Documents and Settings\LiYang\Local Settings\Temporary Internet Files\Content.IE5\CIDM40FA\MC90023260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132856"/>
            <a:ext cx="971600" cy="1373372"/>
          </a:xfrm>
          <a:prstGeom prst="rect">
            <a:avLst/>
          </a:prstGeom>
          <a:noFill/>
        </p:spPr>
      </p:pic>
      <p:sp>
        <p:nvSpPr>
          <p:cNvPr id="6" name="雲形吹き出し 5"/>
          <p:cNvSpPr/>
          <p:nvPr/>
        </p:nvSpPr>
        <p:spPr>
          <a:xfrm>
            <a:off x="6732240" y="1484784"/>
            <a:ext cx="1475656" cy="792088"/>
          </a:xfrm>
          <a:prstGeom prst="cloudCallout">
            <a:avLst>
              <a:gd name="adj1" fmla="val -61208"/>
              <a:gd name="adj2" fmla="val 5403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200" dirty="0" smtClean="0"/>
              <a:t>    =?</a:t>
            </a:r>
            <a:endParaRPr kumimoji="1" lang="ja-JP" altLang="en-US" sz="3200" dirty="0"/>
          </a:p>
        </p:txBody>
      </p:sp>
      <p:pic>
        <p:nvPicPr>
          <p:cNvPr id="7" name="Picture 31" descr="C:\Documents and Settings\LiYang\Local Settings\Temporary Internet Files\Content.IE5\CIDM40FA\MC90031066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1628800"/>
            <a:ext cx="368628" cy="572568"/>
          </a:xfrm>
          <a:prstGeom prst="rect">
            <a:avLst/>
          </a:prstGeom>
          <a:noFill/>
        </p:spPr>
      </p:pic>
      <p:cxnSp>
        <p:nvCxnSpPr>
          <p:cNvPr id="8" name="直線矢印コネクタ 7"/>
          <p:cNvCxnSpPr/>
          <p:nvPr/>
        </p:nvCxnSpPr>
        <p:spPr>
          <a:xfrm flipH="1">
            <a:off x="4355976" y="3212976"/>
            <a:ext cx="1512168" cy="24482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 flipV="1">
            <a:off x="3779912" y="2852936"/>
            <a:ext cx="1872208" cy="288032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グループ化 12"/>
          <p:cNvGrpSpPr/>
          <p:nvPr/>
        </p:nvGrpSpPr>
        <p:grpSpPr>
          <a:xfrm>
            <a:off x="1115616" y="5835029"/>
            <a:ext cx="6696744" cy="978347"/>
            <a:chOff x="647564" y="2855667"/>
            <a:chExt cx="7848872" cy="1146665"/>
          </a:xfrm>
        </p:grpSpPr>
        <p:sp>
          <p:nvSpPr>
            <p:cNvPr id="14" name="右矢印 13"/>
            <p:cNvSpPr/>
            <p:nvPr/>
          </p:nvSpPr>
          <p:spPr>
            <a:xfrm>
              <a:off x="694356" y="2927675"/>
              <a:ext cx="7802080" cy="966256"/>
            </a:xfrm>
            <a:prstGeom prst="rightArrow">
              <a:avLst>
                <a:gd name="adj1" fmla="val 48514"/>
                <a:gd name="adj2" fmla="val 109921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 sz="1600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2005576" y="2855667"/>
              <a:ext cx="4258612" cy="10527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zh-CN" sz="2800" dirty="0" smtClean="0"/>
                <a:t>Cryptographic device</a:t>
              </a:r>
            </a:p>
            <a:p>
              <a:pPr algn="ctr"/>
              <a:r>
                <a:rPr lang="en-US" altLang="ja-JP" sz="2800" dirty="0" smtClean="0"/>
                <a:t>(Secret key inside)</a:t>
              </a:r>
              <a:endParaRPr kumimoji="1" lang="ja-JP" altLang="en-US" sz="2800" dirty="0"/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647564" y="3071691"/>
              <a:ext cx="1261043" cy="6853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3200" dirty="0" smtClean="0"/>
                <a:t>Input</a:t>
              </a:r>
              <a:endParaRPr lang="ja-JP" altLang="en-US" sz="3200" dirty="0"/>
            </a:p>
          </p:txBody>
        </p:sp>
        <p:pic>
          <p:nvPicPr>
            <p:cNvPr id="17" name="Picture 31" descr="C:\Documents and Settings\LiYang\Local Settings\Temporary Internet Files\Content.IE5\CIDM40FA\MC900310662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7124" y="3331257"/>
              <a:ext cx="432048" cy="671075"/>
            </a:xfrm>
            <a:prstGeom prst="rect">
              <a:avLst/>
            </a:prstGeom>
            <a:noFill/>
          </p:spPr>
        </p:pic>
        <p:sp>
          <p:nvSpPr>
            <p:cNvPr id="18" name="正方形/長方形 17"/>
            <p:cNvSpPr/>
            <p:nvPr/>
          </p:nvSpPr>
          <p:spPr>
            <a:xfrm>
              <a:off x="6264187" y="3071691"/>
              <a:ext cx="1619892" cy="685382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ja-JP" sz="3200" dirty="0" smtClean="0"/>
                <a:t>Output</a:t>
              </a:r>
              <a:endParaRPr lang="ja-JP" altLang="en-US" sz="3200" dirty="0"/>
            </a:p>
          </p:txBody>
        </p:sp>
      </p:grpSp>
      <p:sp>
        <p:nvSpPr>
          <p:cNvPr id="32" name="テキスト ボックス 31"/>
          <p:cNvSpPr txBox="1"/>
          <p:nvPr/>
        </p:nvSpPr>
        <p:spPr>
          <a:xfrm>
            <a:off x="3059832" y="2492896"/>
            <a:ext cx="2371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dirty="0" smtClean="0"/>
              <a:t>Passive Attacks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807648" y="3501008"/>
            <a:ext cx="222073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ja-JP" sz="2800" dirty="0" smtClean="0">
                <a:solidFill>
                  <a:srgbClr val="FF0000"/>
                </a:solidFill>
              </a:rPr>
              <a:t>Active Attacks</a:t>
            </a:r>
          </a:p>
        </p:txBody>
      </p:sp>
      <p:sp>
        <p:nvSpPr>
          <p:cNvPr id="34" name="正方形/長方形 33"/>
          <p:cNvSpPr/>
          <p:nvPr/>
        </p:nvSpPr>
        <p:spPr>
          <a:xfrm>
            <a:off x="6876256" y="2348880"/>
            <a:ext cx="180020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ja-JP" sz="2000" b="1" dirty="0" smtClean="0">
                <a:solidFill>
                  <a:schemeClr val="tx1"/>
                </a:solidFill>
              </a:rPr>
              <a:t>Input, Output Known</a:t>
            </a:r>
            <a:endParaRPr lang="ja-JP" altLang="en-US" sz="2000" b="1" dirty="0">
              <a:solidFill>
                <a:schemeClr val="tx1"/>
              </a:solidFill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107504" y="3356992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400" dirty="0" smtClean="0"/>
              <a:t>Non-Invasive Passive Attacks</a:t>
            </a:r>
          </a:p>
          <a:p>
            <a:pPr algn="r"/>
            <a:r>
              <a:rPr lang="en-US" altLang="ja-JP" sz="2400" dirty="0" smtClean="0"/>
              <a:t>(Side-Channel Analysis)</a:t>
            </a:r>
          </a:p>
          <a:p>
            <a:pPr algn="r"/>
            <a:r>
              <a:rPr lang="en-US" altLang="ja-JP" sz="2400" dirty="0" smtClean="0"/>
              <a:t>Time, </a:t>
            </a:r>
          </a:p>
          <a:p>
            <a:pPr algn="r"/>
            <a:r>
              <a:rPr lang="en-US" altLang="ja-JP" sz="2400" dirty="0" smtClean="0"/>
              <a:t>Power Consumption,</a:t>
            </a:r>
          </a:p>
          <a:p>
            <a:pPr algn="r"/>
            <a:r>
              <a:rPr lang="en-US" altLang="ja-JP" sz="2400" dirty="0" smtClean="0"/>
              <a:t>Electromagnetic Radiation</a:t>
            </a:r>
            <a:endParaRPr kumimoji="1" lang="ja-JP" altLang="en-US" sz="2400" dirty="0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5220072" y="4365104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Non-Invasive Active Attacks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(Fault Analysis)</a:t>
            </a:r>
          </a:p>
          <a:p>
            <a:r>
              <a:rPr lang="en-US" altLang="ja-JP" sz="2400" dirty="0" smtClean="0">
                <a:solidFill>
                  <a:srgbClr val="FF0000"/>
                </a:solidFill>
              </a:rPr>
              <a:t>Inject computational faults</a:t>
            </a:r>
          </a:p>
        </p:txBody>
      </p:sp>
      <p:pic>
        <p:nvPicPr>
          <p:cNvPr id="7171" name="Picture 3" descr="C:\Documents and Settings\LiYang\Local Settings\Temporary Internet Files\Content.IE5\L2ASS9H3\MC900334354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3429000"/>
            <a:ext cx="698415" cy="673472"/>
          </a:xfrm>
          <a:prstGeom prst="rect">
            <a:avLst/>
          </a:prstGeom>
          <a:noFill/>
        </p:spPr>
      </p:pic>
      <p:pic>
        <p:nvPicPr>
          <p:cNvPr id="7174" name="Picture 6" descr="C:\Documents and Settings\LiYang\Local Settings\Temporary Internet Files\Content.IE5\XH3B8VHK\MC900287125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4149080"/>
            <a:ext cx="668585" cy="707380"/>
          </a:xfrm>
          <a:prstGeom prst="rect">
            <a:avLst/>
          </a:prstGeom>
          <a:noFill/>
        </p:spPr>
      </p:pic>
      <p:pic>
        <p:nvPicPr>
          <p:cNvPr id="4098" name="Picture 2" descr="C:\Documents and Settings\LiYang\Local Settings\Temporary Internet Files\Content.IE5\XH3B8VHK\MC900331624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1475498">
            <a:off x="4390865" y="4917739"/>
            <a:ext cx="611527" cy="1155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0448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39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zh-CN" sz="4000" dirty="0" smtClean="0"/>
              <a:t>Differential Fault Analysis (DFA) on </a:t>
            </a:r>
            <a:br>
              <a:rPr lang="en-US" altLang="zh-CN" sz="4000" dirty="0" smtClean="0"/>
            </a:br>
            <a:r>
              <a:rPr lang="en-US" altLang="zh-CN" sz="4000" dirty="0" smtClean="0"/>
              <a:t>AES Encryption</a:t>
            </a:r>
            <a:endParaRPr kumimoji="1" lang="ja-JP" altLang="en-US" sz="40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338693"/>
            <a:ext cx="8229600" cy="5445224"/>
          </a:xfrm>
        </p:spPr>
        <p:txBody>
          <a:bodyPr>
            <a:noAutofit/>
          </a:bodyPr>
          <a:lstStyle/>
          <a:p>
            <a:r>
              <a:rPr lang="en-US" altLang="ja-JP" sz="2400" dirty="0" smtClean="0"/>
              <a:t>D</a:t>
            </a:r>
            <a:r>
              <a:rPr lang="en-US" altLang="zh-CN" sz="2400" dirty="0" smtClean="0"/>
              <a:t>FA </a:t>
            </a:r>
            <a:r>
              <a:rPr lang="en-US" altLang="ja-JP" sz="2400" dirty="0" smtClean="0"/>
              <a:t>(</a:t>
            </a:r>
            <a:r>
              <a:rPr kumimoji="1" lang="en-US" altLang="ja-JP" sz="2400" dirty="0" smtClean="0"/>
              <a:t>Most discussed fault analysis)</a:t>
            </a:r>
          </a:p>
          <a:p>
            <a:pPr lvl="1"/>
            <a:endParaRPr lang="en-US" altLang="ja-JP" sz="2400" dirty="0"/>
          </a:p>
          <a:p>
            <a:pPr lvl="1"/>
            <a:endParaRPr kumimoji="1" lang="en-US" altLang="ja-JP" sz="2400" dirty="0" smtClean="0"/>
          </a:p>
          <a:p>
            <a:pPr marL="457200" lvl="1" indent="0">
              <a:buNone/>
            </a:pPr>
            <a:endParaRPr kumimoji="1" lang="en-US" altLang="ja-JP" sz="2400" dirty="0" smtClean="0"/>
          </a:p>
          <a:p>
            <a:endParaRPr kumimoji="1" lang="en-US" altLang="ja-JP" sz="2400" dirty="0" smtClean="0"/>
          </a:p>
          <a:p>
            <a:r>
              <a:rPr kumimoji="1" lang="en-US" altLang="ja-JP" sz="2400" dirty="0" smtClean="0"/>
              <a:t>Attack Procedures </a:t>
            </a:r>
            <a:endParaRPr lang="en-US" altLang="ja-JP" sz="2400" dirty="0" smtClean="0"/>
          </a:p>
          <a:p>
            <a:endParaRPr lang="en-US" altLang="ja-JP" sz="2400" dirty="0" smtClean="0"/>
          </a:p>
          <a:p>
            <a:endParaRPr lang="en-US" altLang="ja-JP" sz="2400" dirty="0" smtClean="0"/>
          </a:p>
          <a:p>
            <a:endParaRPr lang="en-US" altLang="ja-JP" sz="2400" dirty="0" smtClean="0"/>
          </a:p>
          <a:p>
            <a:endParaRPr lang="en-US" altLang="ja-JP" sz="2400" dirty="0" smtClean="0"/>
          </a:p>
          <a:p>
            <a:pPr lvl="1"/>
            <a:endParaRPr lang="en-US" altLang="ja-JP" sz="2000" dirty="0" smtClean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D2D8002D-B5B0-4BAC-B1F6-782DDCCE6D9C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27254" y="1887827"/>
            <a:ext cx="449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 smtClean="0"/>
              <a:t>P</a:t>
            </a:r>
            <a:endParaRPr kumimoji="1" lang="ja-JP" altLang="en-US" sz="4000" dirty="0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2072913" y="2226148"/>
            <a:ext cx="427224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2093210" y="3090244"/>
            <a:ext cx="425194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正方形/長方形 3"/>
          <p:cNvSpPr/>
          <p:nvPr/>
        </p:nvSpPr>
        <p:spPr>
          <a:xfrm>
            <a:off x="2527469" y="1995722"/>
            <a:ext cx="2588271" cy="518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4000" dirty="0" smtClean="0"/>
              <a:t>AES     </a:t>
            </a:r>
            <a:endParaRPr kumimoji="1" lang="ja-JP" altLang="en-US" sz="4000" dirty="0"/>
          </a:p>
        </p:txBody>
      </p:sp>
      <p:sp>
        <p:nvSpPr>
          <p:cNvPr id="5" name="正方形/長方形 4"/>
          <p:cNvSpPr/>
          <p:nvPr/>
        </p:nvSpPr>
        <p:spPr>
          <a:xfrm>
            <a:off x="2527469" y="2802212"/>
            <a:ext cx="2588271" cy="518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4000" dirty="0" smtClean="0"/>
              <a:t>AES</a:t>
            </a:r>
            <a:endParaRPr kumimoji="1" lang="ja-JP" altLang="en-US" sz="40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278655" y="2794875"/>
            <a:ext cx="586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>
                <a:solidFill>
                  <a:srgbClr val="FF0000"/>
                </a:solidFill>
              </a:rPr>
              <a:t>C’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278655" y="1844824"/>
            <a:ext cx="4587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/>
              <a:t>C</a:t>
            </a:r>
            <a:endParaRPr lang="ja-JP" altLang="en-US" sz="2800" dirty="0" smtClean="0"/>
          </a:p>
          <a:p>
            <a:endParaRPr kumimoji="1" lang="ja-JP" altLang="en-US" sz="40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3911901" y="2742398"/>
            <a:ext cx="1074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/>
              <a:t>I</a:t>
            </a:r>
            <a:r>
              <a:rPr lang="en-US" altLang="ja-JP" sz="4000" dirty="0" smtClean="0">
                <a:sym typeface="Wingdings" pitchFamily="2" charset="2"/>
              </a:rPr>
              <a:t></a:t>
            </a:r>
            <a:r>
              <a:rPr lang="en-US" altLang="ja-JP" sz="4000" dirty="0" smtClean="0"/>
              <a:t>I’</a:t>
            </a:r>
            <a:endParaRPr kumimoji="1" lang="ja-JP" altLang="en-US" sz="40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097778" y="1866108"/>
            <a:ext cx="313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/>
              <a:t>I</a:t>
            </a:r>
            <a:endParaRPr kumimoji="1" lang="ja-JP" altLang="en-US" sz="4000" dirty="0"/>
          </a:p>
        </p:txBody>
      </p:sp>
      <p:sp>
        <p:nvSpPr>
          <p:cNvPr id="42" name="正方形/長方形 41"/>
          <p:cNvSpPr/>
          <p:nvPr/>
        </p:nvSpPr>
        <p:spPr>
          <a:xfrm>
            <a:off x="4992021" y="2395132"/>
            <a:ext cx="1308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ΔI</a:t>
            </a:r>
            <a:r>
              <a:rPr lang="ja-JP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= I     I’ 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sp>
        <p:nvSpPr>
          <p:cNvPr id="43" name="フローチャート: 論理和 21"/>
          <p:cNvSpPr/>
          <p:nvPr/>
        </p:nvSpPr>
        <p:spPr>
          <a:xfrm>
            <a:off x="5752753" y="2521420"/>
            <a:ext cx="216403" cy="216403"/>
          </a:xfrm>
          <a:prstGeom prst="flowChartOr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sz="2400"/>
          </a:p>
        </p:txBody>
      </p:sp>
      <p:pic>
        <p:nvPicPr>
          <p:cNvPr id="27" name="Picture 2" descr="C:\Documents and Settings\LiYang\Local Settings\Temporary Internet Files\Content.IE5\XH3B8VHK\MC90033162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20148">
            <a:off x="4409474" y="2264389"/>
            <a:ext cx="416023" cy="785984"/>
          </a:xfrm>
          <a:prstGeom prst="rect">
            <a:avLst/>
          </a:prstGeom>
          <a:noFill/>
        </p:spPr>
      </p:pic>
      <p:sp>
        <p:nvSpPr>
          <p:cNvPr id="33" name="テキスト ボックス 32"/>
          <p:cNvSpPr txBox="1"/>
          <p:nvPr/>
        </p:nvSpPr>
        <p:spPr>
          <a:xfrm>
            <a:off x="7370208" y="5099131"/>
            <a:ext cx="586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>
                <a:solidFill>
                  <a:srgbClr val="FF0000"/>
                </a:solidFill>
              </a:rPr>
              <a:t>C’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7370208" y="4149080"/>
            <a:ext cx="4587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dirty="0" smtClean="0"/>
              <a:t>C</a:t>
            </a:r>
            <a:endParaRPr lang="ja-JP" altLang="en-US" sz="2800" dirty="0" smtClean="0"/>
          </a:p>
          <a:p>
            <a:endParaRPr kumimoji="1" lang="ja-JP" altLang="en-US" sz="4000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5313187" y="4783098"/>
            <a:ext cx="148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zh-CN" dirty="0" smtClean="0"/>
              <a:t>Key Guess: Kg</a:t>
            </a:r>
            <a:endParaRPr kumimoji="1" lang="ja-JP" altLang="en-US" dirty="0"/>
          </a:p>
        </p:txBody>
      </p:sp>
      <p:cxnSp>
        <p:nvCxnSpPr>
          <p:cNvPr id="49" name="直線矢印コネクタ 48"/>
          <p:cNvCxnSpPr/>
          <p:nvPr/>
        </p:nvCxnSpPr>
        <p:spPr>
          <a:xfrm flipH="1">
            <a:off x="5714024" y="4509120"/>
            <a:ext cx="16561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/>
          <p:cNvSpPr/>
          <p:nvPr/>
        </p:nvSpPr>
        <p:spPr>
          <a:xfrm>
            <a:off x="5786032" y="4149080"/>
            <a:ext cx="16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AES Decryption</a:t>
            </a:r>
            <a:endParaRPr lang="ja-JP" altLang="en-US" dirty="0"/>
          </a:p>
        </p:txBody>
      </p:sp>
      <p:cxnSp>
        <p:nvCxnSpPr>
          <p:cNvPr id="52" name="直線矢印コネクタ 51"/>
          <p:cNvCxnSpPr/>
          <p:nvPr/>
        </p:nvCxnSpPr>
        <p:spPr>
          <a:xfrm flipH="1">
            <a:off x="5714024" y="5445224"/>
            <a:ext cx="165618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/>
          <p:cNvSpPr/>
          <p:nvPr/>
        </p:nvSpPr>
        <p:spPr>
          <a:xfrm>
            <a:off x="5786032" y="5445224"/>
            <a:ext cx="16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AES Decryption</a:t>
            </a:r>
            <a:endParaRPr lang="ja-JP" altLang="en-US" dirty="0"/>
          </a:p>
        </p:txBody>
      </p:sp>
      <p:cxnSp>
        <p:nvCxnSpPr>
          <p:cNvPr id="55" name="直線矢印コネクタ 54"/>
          <p:cNvCxnSpPr/>
          <p:nvPr/>
        </p:nvCxnSpPr>
        <p:spPr>
          <a:xfrm flipV="1">
            <a:off x="6578120" y="4509120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/>
          <p:cNvCxnSpPr/>
          <p:nvPr/>
        </p:nvCxnSpPr>
        <p:spPr>
          <a:xfrm>
            <a:off x="6578120" y="5085184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正方形/長方形 63"/>
          <p:cNvSpPr/>
          <p:nvPr/>
        </p:nvSpPr>
        <p:spPr>
          <a:xfrm>
            <a:off x="3260040" y="4005064"/>
            <a:ext cx="2670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Kg-based </a:t>
            </a:r>
            <a:r>
              <a:rPr lang="en-US" altLang="ja-JP" sz="2000" dirty="0" smtClean="0"/>
              <a:t>Correct </a:t>
            </a:r>
          </a:p>
          <a:p>
            <a:r>
              <a:rPr lang="en-US" altLang="ja-JP" sz="2000" dirty="0" smtClean="0"/>
              <a:t>Intermediate Value: </a:t>
            </a:r>
            <a:r>
              <a:rPr lang="en-US" altLang="ja-JP" sz="2000" dirty="0" err="1" smtClean="0"/>
              <a:t>Ig</a:t>
            </a:r>
            <a:endParaRPr lang="ja-JP" altLang="en-US" sz="2000" dirty="0"/>
          </a:p>
        </p:txBody>
      </p:sp>
      <p:sp>
        <p:nvSpPr>
          <p:cNvPr id="65" name="正方形/長方形 64"/>
          <p:cNvSpPr/>
          <p:nvPr/>
        </p:nvSpPr>
        <p:spPr>
          <a:xfrm>
            <a:off x="3278708" y="5009748"/>
            <a:ext cx="2670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/>
              <a:t>Kg-based </a:t>
            </a:r>
            <a:r>
              <a:rPr lang="en-US" altLang="ja-JP" sz="2000" dirty="0" smtClean="0"/>
              <a:t>Faulty</a:t>
            </a:r>
          </a:p>
          <a:p>
            <a:r>
              <a:rPr lang="en-US" altLang="ja-JP" sz="2000" dirty="0" smtClean="0"/>
              <a:t>Intermediate Value: </a:t>
            </a:r>
            <a:r>
              <a:rPr lang="en-US" altLang="ja-JP" sz="2000" dirty="0" err="1" smtClean="0"/>
              <a:t>I’g</a:t>
            </a:r>
            <a:endParaRPr lang="ja-JP" altLang="en-US" sz="2000" dirty="0"/>
          </a:p>
        </p:txBody>
      </p:sp>
      <p:cxnSp>
        <p:nvCxnSpPr>
          <p:cNvPr id="66" name="直線矢印コネクタ 65"/>
          <p:cNvCxnSpPr/>
          <p:nvPr/>
        </p:nvCxnSpPr>
        <p:spPr>
          <a:xfrm flipH="1">
            <a:off x="2974694" y="4368536"/>
            <a:ext cx="357354" cy="3566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/>
          <p:cNvCxnSpPr>
            <a:stCxn id="65" idx="1"/>
          </p:cNvCxnSpPr>
          <p:nvPr/>
        </p:nvCxnSpPr>
        <p:spPr>
          <a:xfrm flipH="1" flipV="1">
            <a:off x="2974694" y="5013176"/>
            <a:ext cx="304014" cy="35051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フローチャート: 論理和 21"/>
          <p:cNvSpPr/>
          <p:nvPr/>
        </p:nvSpPr>
        <p:spPr>
          <a:xfrm>
            <a:off x="2749526" y="4722118"/>
            <a:ext cx="285346" cy="285346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72" name="直線矢印コネクタ 71"/>
          <p:cNvCxnSpPr/>
          <p:nvPr/>
        </p:nvCxnSpPr>
        <p:spPr>
          <a:xfrm flipH="1">
            <a:off x="2533502" y="4869160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正方形/長方形 73"/>
          <p:cNvSpPr/>
          <p:nvPr/>
        </p:nvSpPr>
        <p:spPr>
          <a:xfrm>
            <a:off x="2026505" y="4653136"/>
            <a:ext cx="5790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 err="1" smtClean="0"/>
              <a:t>ΔIg</a:t>
            </a:r>
            <a:endParaRPr lang="ja-JP" altLang="en-US" sz="2400" dirty="0"/>
          </a:p>
        </p:txBody>
      </p:sp>
      <p:sp>
        <p:nvSpPr>
          <p:cNvPr id="75" name="正方形/長方形 74"/>
          <p:cNvSpPr/>
          <p:nvPr/>
        </p:nvSpPr>
        <p:spPr>
          <a:xfrm>
            <a:off x="730616" y="4653136"/>
            <a:ext cx="434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 smtClean="0">
                <a:solidFill>
                  <a:srgbClr val="FF0000"/>
                </a:solidFill>
              </a:rPr>
              <a:t>ΔI</a:t>
            </a:r>
            <a:endParaRPr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76" name="直線矢印コネクタ 75"/>
          <p:cNvCxnSpPr/>
          <p:nvPr/>
        </p:nvCxnSpPr>
        <p:spPr>
          <a:xfrm>
            <a:off x="1165350" y="4883968"/>
            <a:ext cx="936104" cy="0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78"/>
          <p:cNvSpPr/>
          <p:nvPr/>
        </p:nvSpPr>
        <p:spPr>
          <a:xfrm>
            <a:off x="1205247" y="4547453"/>
            <a:ext cx="895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Match?</a:t>
            </a:r>
            <a:endParaRPr lang="ja-JP" altLang="en-US" dirty="0"/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1617732" y="2708920"/>
            <a:ext cx="449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dirty="0" smtClean="0"/>
              <a:t>P</a:t>
            </a:r>
            <a:endParaRPr kumimoji="1" lang="ja-JP" altLang="en-US" sz="4000" dirty="0"/>
          </a:p>
        </p:txBody>
      </p:sp>
      <p:sp>
        <p:nvSpPr>
          <p:cNvPr id="7" name="角丸四角形 6"/>
          <p:cNvSpPr/>
          <p:nvPr/>
        </p:nvSpPr>
        <p:spPr>
          <a:xfrm>
            <a:off x="268734" y="5782734"/>
            <a:ext cx="3367162" cy="98072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Fault </a:t>
            </a:r>
            <a:r>
              <a:rPr lang="en-US" altLang="zh-CN" dirty="0" smtClean="0"/>
              <a:t>Model: Space of </a:t>
            </a:r>
            <a:r>
              <a:rPr lang="en-US" altLang="ja-JP" dirty="0" smtClean="0">
                <a:solidFill>
                  <a:srgbClr val="FF0000"/>
                </a:solidFill>
              </a:rPr>
              <a:t>ΔI</a:t>
            </a:r>
          </a:p>
          <a:p>
            <a:pPr algn="ctr"/>
            <a:r>
              <a:rPr lang="en-US" altLang="zh-CN" dirty="0" smtClean="0"/>
              <a:t>e.g. 1-byte random fault at a known byte position </a:t>
            </a:r>
            <a:endParaRPr lang="zh-CN" altLang="en-US" dirty="0"/>
          </a:p>
        </p:txBody>
      </p:sp>
      <p:sp>
        <p:nvSpPr>
          <p:cNvPr id="9" name="下矢印 8"/>
          <p:cNvSpPr/>
          <p:nvPr/>
        </p:nvSpPr>
        <p:spPr>
          <a:xfrm rot="8643072">
            <a:off x="1044345" y="4991058"/>
            <a:ext cx="321806" cy="747323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16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Advanced Encryption Standard</a:t>
            </a:r>
            <a:endParaRPr lang="zh-CN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168352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 smtClean="0"/>
              <a:t>Substitution permutation network </a:t>
            </a:r>
          </a:p>
          <a:p>
            <a:r>
              <a:rPr lang="en-US" altLang="zh-CN" dirty="0" smtClean="0"/>
              <a:t>Symmetric algorithm</a:t>
            </a:r>
          </a:p>
          <a:p>
            <a:r>
              <a:rPr lang="en-US" altLang="zh-CN" dirty="0" smtClean="0"/>
              <a:t>128-bit input block</a:t>
            </a:r>
          </a:p>
          <a:p>
            <a:r>
              <a:rPr lang="en-US" altLang="zh-CN" dirty="0" smtClean="0"/>
              <a:t>3 versions </a:t>
            </a:r>
          </a:p>
          <a:p>
            <a:pPr lvl="1"/>
            <a:r>
              <a:rPr lang="en-US" altLang="zh-CN" dirty="0" smtClean="0"/>
              <a:t>128-bit key (10 Rounds)</a:t>
            </a:r>
          </a:p>
          <a:p>
            <a:pPr lvl="1"/>
            <a:r>
              <a:rPr lang="en-US" altLang="zh-CN" dirty="0" smtClean="0"/>
              <a:t>192-bit key (12 </a:t>
            </a:r>
            <a:r>
              <a:rPr lang="en-US" altLang="zh-CN" dirty="0"/>
              <a:t>Rounds)</a:t>
            </a:r>
          </a:p>
          <a:p>
            <a:pPr lvl="1"/>
            <a:r>
              <a:rPr lang="en-US" altLang="zh-CN" dirty="0" smtClean="0"/>
              <a:t>256-bit key (14 </a:t>
            </a:r>
            <a:r>
              <a:rPr lang="en-US" altLang="zh-CN" dirty="0"/>
              <a:t>Rounds)</a:t>
            </a:r>
          </a:p>
          <a:p>
            <a:pPr lvl="1"/>
            <a:endParaRPr lang="en-US" altLang="zh-CN" dirty="0" smtClean="0"/>
          </a:p>
        </p:txBody>
      </p:sp>
      <p:grpSp>
        <p:nvGrpSpPr>
          <p:cNvPr id="163" name="グループ化 162"/>
          <p:cNvGrpSpPr/>
          <p:nvPr/>
        </p:nvGrpSpPr>
        <p:grpSpPr>
          <a:xfrm>
            <a:off x="755576" y="1517650"/>
            <a:ext cx="1245124" cy="1186607"/>
            <a:chOff x="2627784" y="1827113"/>
            <a:chExt cx="1245124" cy="1186607"/>
          </a:xfrm>
        </p:grpSpPr>
        <p:sp>
          <p:nvSpPr>
            <p:cNvPr id="164" name="正方形/長方形 16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5" name="正方形/長方形 16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6" name="正方形/長方形 16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7" name="正方形/長方形 16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8" name="正方形/長方形 16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9" name="正方形/長方形 16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0" name="正方形/長方形 16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1" name="正方形/長方形 17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2" name="正方形/長方形 17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3" name="正方形/長方形 17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正方形/長方形 17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5" name="正方形/長方形 17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6" name="正方形/長方形 17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7" name="正方形/長方形 17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8" name="正方形/長方形 17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9" name="正方形/長方形 17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32" name="直線矢印コネクタ 231"/>
          <p:cNvCxnSpPr/>
          <p:nvPr/>
        </p:nvCxnSpPr>
        <p:spPr>
          <a:xfrm>
            <a:off x="2000700" y="2111425"/>
            <a:ext cx="71071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3" name="テキスト ボックス 232"/>
          <p:cNvSpPr txBox="1"/>
          <p:nvPr/>
        </p:nvSpPr>
        <p:spPr>
          <a:xfrm>
            <a:off x="2120113" y="171661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SB</a:t>
            </a:r>
            <a:endParaRPr lang="zh-CN" altLang="en-US" sz="2400" dirty="0"/>
          </a:p>
        </p:txBody>
      </p:sp>
      <p:grpSp>
        <p:nvGrpSpPr>
          <p:cNvPr id="234" name="グループ化 233"/>
          <p:cNvGrpSpPr/>
          <p:nvPr/>
        </p:nvGrpSpPr>
        <p:grpSpPr>
          <a:xfrm>
            <a:off x="2711417" y="1521842"/>
            <a:ext cx="1245124" cy="1186607"/>
            <a:chOff x="2627784" y="1827113"/>
            <a:chExt cx="1245124" cy="1186607"/>
          </a:xfrm>
        </p:grpSpPr>
        <p:sp>
          <p:nvSpPr>
            <p:cNvPr id="235" name="正方形/長方形 234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6" name="正方形/長方形 235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7" name="正方形/長方形 236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8" name="正方形/長方形 237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9" name="正方形/長方形 238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0" name="正方形/長方形 239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1" name="正方形/長方形 240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2" name="正方形/長方形 241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3" name="正方形/長方形 242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4" name="正方形/長方形 243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5" name="正方形/長方形 244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6" name="正方形/長方形 245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7" name="正方形/長方形 246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8" name="正方形/長方形 247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9" name="正方形/長方形 248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0" name="正方形/長方形 249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51" name="直線矢印コネクタ 250"/>
          <p:cNvCxnSpPr/>
          <p:nvPr/>
        </p:nvCxnSpPr>
        <p:spPr>
          <a:xfrm>
            <a:off x="3956541" y="2115617"/>
            <a:ext cx="71071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2" name="テキスト ボックス 251"/>
          <p:cNvSpPr txBox="1"/>
          <p:nvPr/>
        </p:nvSpPr>
        <p:spPr>
          <a:xfrm>
            <a:off x="4075954" y="1720806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SR</a:t>
            </a:r>
            <a:endParaRPr lang="zh-CN" altLang="en-US" sz="2400" dirty="0"/>
          </a:p>
        </p:txBody>
      </p:sp>
      <p:grpSp>
        <p:nvGrpSpPr>
          <p:cNvPr id="253" name="グループ化 252"/>
          <p:cNvGrpSpPr/>
          <p:nvPr/>
        </p:nvGrpSpPr>
        <p:grpSpPr>
          <a:xfrm>
            <a:off x="4667258" y="1522313"/>
            <a:ext cx="1245124" cy="1186607"/>
            <a:chOff x="2627784" y="1827113"/>
            <a:chExt cx="1245124" cy="1186607"/>
          </a:xfrm>
        </p:grpSpPr>
        <p:sp>
          <p:nvSpPr>
            <p:cNvPr id="254" name="正方形/長方形 253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5" name="正方形/長方形 254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6" name="正方形/長方形 255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7" name="正方形/長方形 256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8" name="正方形/長方形 257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9" name="正方形/長方形 258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0" name="正方形/長方形 259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1" name="正方形/長方形 260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2" name="正方形/長方形 261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3" name="正方形/長方形 262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4" name="正方形/長方形 263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5" name="正方形/長方形 264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6" name="正方形/長方形 265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7" name="正方形/長方形 266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8" name="正方形/長方形 267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9" name="正方形/長方形 268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70" name="直線矢印コネクタ 269"/>
          <p:cNvCxnSpPr/>
          <p:nvPr/>
        </p:nvCxnSpPr>
        <p:spPr>
          <a:xfrm>
            <a:off x="5912382" y="2116088"/>
            <a:ext cx="71071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1" name="テキスト ボックス 270"/>
          <p:cNvSpPr txBox="1"/>
          <p:nvPr/>
        </p:nvSpPr>
        <p:spPr>
          <a:xfrm>
            <a:off x="5985685" y="1721277"/>
            <a:ext cx="611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MC</a:t>
            </a:r>
            <a:endParaRPr lang="zh-CN" altLang="en-US" sz="2400" dirty="0"/>
          </a:p>
        </p:txBody>
      </p:sp>
      <p:grpSp>
        <p:nvGrpSpPr>
          <p:cNvPr id="272" name="グループ化 271"/>
          <p:cNvGrpSpPr/>
          <p:nvPr/>
        </p:nvGrpSpPr>
        <p:grpSpPr>
          <a:xfrm>
            <a:off x="6626597" y="1506542"/>
            <a:ext cx="1245124" cy="1186607"/>
            <a:chOff x="2627784" y="1827113"/>
            <a:chExt cx="1245124" cy="1186607"/>
          </a:xfrm>
        </p:grpSpPr>
        <p:sp>
          <p:nvSpPr>
            <p:cNvPr id="273" name="正方形/長方形 272"/>
            <p:cNvSpPr/>
            <p:nvPr/>
          </p:nvSpPr>
          <p:spPr>
            <a:xfrm>
              <a:off x="2627784" y="2420888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4" name="正方形/長方形 273"/>
            <p:cNvSpPr/>
            <p:nvPr/>
          </p:nvSpPr>
          <p:spPr>
            <a:xfrm>
              <a:off x="2939065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5" name="正方形/長方形 274"/>
            <p:cNvSpPr/>
            <p:nvPr/>
          </p:nvSpPr>
          <p:spPr>
            <a:xfrm>
              <a:off x="3561627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6" name="正方形/長方形 275"/>
            <p:cNvSpPr/>
            <p:nvPr/>
          </p:nvSpPr>
          <p:spPr>
            <a:xfrm>
              <a:off x="3250346" y="2420888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7" name="正方形/長方形 276"/>
            <p:cNvSpPr/>
            <p:nvPr/>
          </p:nvSpPr>
          <p:spPr>
            <a:xfrm>
              <a:off x="2627784" y="2717304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8" name="正方形/長方形 277"/>
            <p:cNvSpPr/>
            <p:nvPr/>
          </p:nvSpPr>
          <p:spPr>
            <a:xfrm>
              <a:off x="2939065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9" name="正方形/長方形 278"/>
            <p:cNvSpPr/>
            <p:nvPr/>
          </p:nvSpPr>
          <p:spPr>
            <a:xfrm>
              <a:off x="3561627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0" name="正方形/長方形 279"/>
            <p:cNvSpPr/>
            <p:nvPr/>
          </p:nvSpPr>
          <p:spPr>
            <a:xfrm>
              <a:off x="3250346" y="2717304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1" name="正方形/長方形 280"/>
            <p:cNvSpPr/>
            <p:nvPr/>
          </p:nvSpPr>
          <p:spPr>
            <a:xfrm>
              <a:off x="2627784" y="1827113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2" name="正方形/長方形 281"/>
            <p:cNvSpPr/>
            <p:nvPr/>
          </p:nvSpPr>
          <p:spPr>
            <a:xfrm>
              <a:off x="2939065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3" name="正方形/長方形 282"/>
            <p:cNvSpPr/>
            <p:nvPr/>
          </p:nvSpPr>
          <p:spPr>
            <a:xfrm>
              <a:off x="3561627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4" name="正方形/長方形 283"/>
            <p:cNvSpPr/>
            <p:nvPr/>
          </p:nvSpPr>
          <p:spPr>
            <a:xfrm>
              <a:off x="3250346" y="1827113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5" name="正方形/長方形 284"/>
            <p:cNvSpPr/>
            <p:nvPr/>
          </p:nvSpPr>
          <p:spPr>
            <a:xfrm>
              <a:off x="2627784" y="2123529"/>
              <a:ext cx="311281" cy="2964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6" name="正方形/長方形 285"/>
            <p:cNvSpPr/>
            <p:nvPr/>
          </p:nvSpPr>
          <p:spPr>
            <a:xfrm>
              <a:off x="2939065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7" name="正方形/長方形 286"/>
            <p:cNvSpPr/>
            <p:nvPr/>
          </p:nvSpPr>
          <p:spPr>
            <a:xfrm>
              <a:off x="3561627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8" name="正方形/長方形 287"/>
            <p:cNvSpPr/>
            <p:nvPr/>
          </p:nvSpPr>
          <p:spPr>
            <a:xfrm>
              <a:off x="3250346" y="2123529"/>
              <a:ext cx="311281" cy="29641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89" name="直線矢印コネクタ 288"/>
          <p:cNvCxnSpPr/>
          <p:nvPr/>
        </p:nvCxnSpPr>
        <p:spPr>
          <a:xfrm>
            <a:off x="7871721" y="2100317"/>
            <a:ext cx="71071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0" name="テキスト ボックス 289"/>
          <p:cNvSpPr txBox="1"/>
          <p:nvPr/>
        </p:nvSpPr>
        <p:spPr>
          <a:xfrm>
            <a:off x="7991134" y="1705506"/>
            <a:ext cx="522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AK</a:t>
            </a:r>
            <a:endParaRPr lang="zh-CN" altLang="en-US" sz="2400" dirty="0"/>
          </a:p>
        </p:txBody>
      </p:sp>
      <p:sp>
        <p:nvSpPr>
          <p:cNvPr id="291" name="テキスト ボックス 290"/>
          <p:cNvSpPr txBox="1"/>
          <p:nvPr/>
        </p:nvSpPr>
        <p:spPr>
          <a:xfrm>
            <a:off x="2704010" y="2780928"/>
            <a:ext cx="33081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AES Round Operation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5500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角丸四角形 168"/>
          <p:cNvSpPr/>
          <p:nvPr/>
        </p:nvSpPr>
        <p:spPr>
          <a:xfrm>
            <a:off x="4888543" y="3881299"/>
            <a:ext cx="885154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8" name="角丸四角形 167"/>
          <p:cNvSpPr/>
          <p:nvPr/>
        </p:nvSpPr>
        <p:spPr>
          <a:xfrm>
            <a:off x="6828311" y="2224703"/>
            <a:ext cx="969574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角丸四角形 107"/>
          <p:cNvSpPr/>
          <p:nvPr/>
        </p:nvSpPr>
        <p:spPr>
          <a:xfrm>
            <a:off x="973542" y="3876861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角丸四角形 106"/>
          <p:cNvSpPr/>
          <p:nvPr/>
        </p:nvSpPr>
        <p:spPr>
          <a:xfrm>
            <a:off x="964916" y="2213987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AES Key Schedule</a:t>
            </a:r>
            <a:endParaRPr lang="zh-CN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1035804" y="2803702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035804" y="3063096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035804" y="2284090"/>
            <a:ext cx="272402" cy="25939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1514460" y="2284090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1035804" y="2543483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正方形/長方形 38"/>
          <p:cNvSpPr/>
          <p:nvPr/>
        </p:nvSpPr>
        <p:spPr>
          <a:xfrm>
            <a:off x="417874" y="3644215"/>
            <a:ext cx="360040" cy="43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F</a:t>
            </a:r>
            <a:endParaRPr lang="zh-CN" altLang="en-US" sz="2400" dirty="0"/>
          </a:p>
        </p:txBody>
      </p:sp>
      <p:sp>
        <p:nvSpPr>
          <p:cNvPr id="40" name="フローチャート : 論理和 39"/>
          <p:cNvSpPr/>
          <p:nvPr/>
        </p:nvSpPr>
        <p:spPr>
          <a:xfrm>
            <a:off x="1087718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フローチャート : 論理和 40"/>
          <p:cNvSpPr/>
          <p:nvPr/>
        </p:nvSpPr>
        <p:spPr>
          <a:xfrm>
            <a:off x="1566657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フローチャート : 論理和 41"/>
          <p:cNvSpPr/>
          <p:nvPr/>
        </p:nvSpPr>
        <p:spPr>
          <a:xfrm>
            <a:off x="2055944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フローチャート : 論理和 42"/>
          <p:cNvSpPr/>
          <p:nvPr/>
        </p:nvSpPr>
        <p:spPr>
          <a:xfrm>
            <a:off x="2543508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線矢印コネクタ 56"/>
          <p:cNvCxnSpPr>
            <a:stCxn id="9" idx="2"/>
            <a:endCxn id="40" idx="0"/>
          </p:cNvCxnSpPr>
          <p:nvPr/>
        </p:nvCxnSpPr>
        <p:spPr>
          <a:xfrm flipH="1">
            <a:off x="1171144" y="3322489"/>
            <a:ext cx="86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正方形/長方形 63"/>
          <p:cNvSpPr/>
          <p:nvPr/>
        </p:nvSpPr>
        <p:spPr>
          <a:xfrm>
            <a:off x="2485244" y="227736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正方形/長方形 64"/>
          <p:cNvSpPr/>
          <p:nvPr/>
        </p:nvSpPr>
        <p:spPr>
          <a:xfrm>
            <a:off x="2002412" y="227736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正方形/長方形 65"/>
          <p:cNvSpPr/>
          <p:nvPr/>
        </p:nvSpPr>
        <p:spPr>
          <a:xfrm>
            <a:off x="1513703" y="394740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正方形/長方形 66"/>
          <p:cNvSpPr/>
          <p:nvPr/>
        </p:nvSpPr>
        <p:spPr>
          <a:xfrm>
            <a:off x="2491596" y="39406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正方形/長方形 67"/>
          <p:cNvSpPr/>
          <p:nvPr/>
        </p:nvSpPr>
        <p:spPr>
          <a:xfrm>
            <a:off x="2008764" y="39406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正方形/長方形 68"/>
          <p:cNvSpPr/>
          <p:nvPr/>
        </p:nvSpPr>
        <p:spPr>
          <a:xfrm>
            <a:off x="1035804" y="39406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1" name="カギ線コネクタ 70"/>
          <p:cNvCxnSpPr>
            <a:stCxn id="64" idx="3"/>
            <a:endCxn id="39" idx="0"/>
          </p:cNvCxnSpPr>
          <p:nvPr/>
        </p:nvCxnSpPr>
        <p:spPr>
          <a:xfrm flipH="1">
            <a:off x="597894" y="2796568"/>
            <a:ext cx="2159752" cy="847647"/>
          </a:xfrm>
          <a:prstGeom prst="bentConnector4">
            <a:avLst>
              <a:gd name="adj1" fmla="val -10585"/>
              <a:gd name="adj2" fmla="val 8062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カギ線コネクタ 74"/>
          <p:cNvCxnSpPr>
            <a:stCxn id="69" idx="3"/>
            <a:endCxn id="41" idx="2"/>
          </p:cNvCxnSpPr>
          <p:nvPr/>
        </p:nvCxnSpPr>
        <p:spPr>
          <a:xfrm flipV="1">
            <a:off x="1308206" y="3693947"/>
            <a:ext cx="258451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カギ線コネクタ 76"/>
          <p:cNvCxnSpPr>
            <a:stCxn id="66" idx="3"/>
            <a:endCxn id="42" idx="2"/>
          </p:cNvCxnSpPr>
          <p:nvPr/>
        </p:nvCxnSpPr>
        <p:spPr>
          <a:xfrm flipV="1">
            <a:off x="1786105" y="3693947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カギ線コネクタ 78"/>
          <p:cNvCxnSpPr>
            <a:stCxn id="68" idx="3"/>
            <a:endCxn id="43" idx="2"/>
          </p:cNvCxnSpPr>
          <p:nvPr/>
        </p:nvCxnSpPr>
        <p:spPr>
          <a:xfrm flipV="1">
            <a:off x="2281166" y="3693947"/>
            <a:ext cx="262342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カギ線コネクタ 80"/>
          <p:cNvCxnSpPr>
            <a:stCxn id="14" idx="2"/>
            <a:endCxn id="41" idx="0"/>
          </p:cNvCxnSpPr>
          <p:nvPr/>
        </p:nvCxnSpPr>
        <p:spPr>
          <a:xfrm rot="5400000">
            <a:off x="1506356" y="3466216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直線矢印コネクタ 86"/>
          <p:cNvCxnSpPr>
            <a:stCxn id="64" idx="2"/>
            <a:endCxn id="43" idx="0"/>
          </p:cNvCxnSpPr>
          <p:nvPr/>
        </p:nvCxnSpPr>
        <p:spPr>
          <a:xfrm>
            <a:off x="2621445" y="3315767"/>
            <a:ext cx="5489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直線矢印コネクタ 88"/>
          <p:cNvCxnSpPr>
            <a:stCxn id="65" idx="2"/>
            <a:endCxn id="42" idx="0"/>
          </p:cNvCxnSpPr>
          <p:nvPr/>
        </p:nvCxnSpPr>
        <p:spPr>
          <a:xfrm>
            <a:off x="2138613" y="3315767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カギ線コネクタ 90"/>
          <p:cNvCxnSpPr>
            <a:stCxn id="39" idx="2"/>
            <a:endCxn id="40" idx="2"/>
          </p:cNvCxnSpPr>
          <p:nvPr/>
        </p:nvCxnSpPr>
        <p:spPr>
          <a:xfrm rot="5400000" flipH="1" flipV="1">
            <a:off x="652453" y="3639388"/>
            <a:ext cx="380706" cy="489824"/>
          </a:xfrm>
          <a:prstGeom prst="bentConnector4">
            <a:avLst>
              <a:gd name="adj1" fmla="val -60046"/>
              <a:gd name="adj2" fmla="val 6837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直線矢印コネクタ 92"/>
          <p:cNvCxnSpPr>
            <a:stCxn id="43" idx="4"/>
            <a:endCxn id="67" idx="0"/>
          </p:cNvCxnSpPr>
          <p:nvPr/>
        </p:nvCxnSpPr>
        <p:spPr>
          <a:xfrm>
            <a:off x="2626934" y="3777373"/>
            <a:ext cx="863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直線矢印コネクタ 96"/>
          <p:cNvCxnSpPr>
            <a:stCxn id="42" idx="4"/>
            <a:endCxn id="68" idx="0"/>
          </p:cNvCxnSpPr>
          <p:nvPr/>
        </p:nvCxnSpPr>
        <p:spPr>
          <a:xfrm>
            <a:off x="2139370" y="3777373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直線矢印コネクタ 102"/>
          <p:cNvCxnSpPr>
            <a:stCxn id="40" idx="4"/>
            <a:endCxn id="69" idx="0"/>
          </p:cNvCxnSpPr>
          <p:nvPr/>
        </p:nvCxnSpPr>
        <p:spPr>
          <a:xfrm>
            <a:off x="1171144" y="3777373"/>
            <a:ext cx="861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直線矢印コネクタ 104"/>
          <p:cNvCxnSpPr>
            <a:stCxn id="41" idx="4"/>
            <a:endCxn id="66" idx="0"/>
          </p:cNvCxnSpPr>
          <p:nvPr/>
        </p:nvCxnSpPr>
        <p:spPr>
          <a:xfrm flipH="1">
            <a:off x="1649904" y="3777373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9" name="テキスト ボックス 108"/>
          <p:cNvSpPr txBox="1"/>
          <p:nvPr/>
        </p:nvSpPr>
        <p:spPr>
          <a:xfrm>
            <a:off x="2880942" y="221085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K0</a:t>
            </a:r>
            <a:endParaRPr lang="zh-CN" altLang="en-US" dirty="0"/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2880942" y="394740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</a:t>
            </a:r>
            <a:endParaRPr lang="zh-CN" altLang="en-US" dirty="0"/>
          </a:p>
        </p:txBody>
      </p:sp>
      <p:sp>
        <p:nvSpPr>
          <p:cNvPr id="111" name="角丸四角形 110"/>
          <p:cNvSpPr/>
          <p:nvPr/>
        </p:nvSpPr>
        <p:spPr>
          <a:xfrm>
            <a:off x="958222" y="5589736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1607661" y="5117038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… …</a:t>
            </a:r>
            <a:endParaRPr lang="zh-CN" altLang="en-US" dirty="0"/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2880942" y="5586927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K10</a:t>
            </a:r>
            <a:endParaRPr lang="zh-CN" altLang="en-US" dirty="0"/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1308206" y="1484784"/>
            <a:ext cx="1388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AES-128</a:t>
            </a:r>
            <a:endParaRPr lang="zh-CN" altLang="en-US" sz="2800" dirty="0"/>
          </a:p>
        </p:txBody>
      </p:sp>
      <p:sp>
        <p:nvSpPr>
          <p:cNvPr id="115" name="角丸四角形 114"/>
          <p:cNvSpPr/>
          <p:nvPr/>
        </p:nvSpPr>
        <p:spPr>
          <a:xfrm>
            <a:off x="5872039" y="3876861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角丸四角形 115"/>
          <p:cNvSpPr/>
          <p:nvPr/>
        </p:nvSpPr>
        <p:spPr>
          <a:xfrm>
            <a:off x="4888543" y="2213987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正方形/長方形 116"/>
          <p:cNvSpPr/>
          <p:nvPr/>
        </p:nvSpPr>
        <p:spPr>
          <a:xfrm>
            <a:off x="4959431" y="2803702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8" name="正方形/長方形 117"/>
          <p:cNvSpPr/>
          <p:nvPr/>
        </p:nvSpPr>
        <p:spPr>
          <a:xfrm>
            <a:off x="4959431" y="3063096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正方形/長方形 118"/>
          <p:cNvSpPr/>
          <p:nvPr/>
        </p:nvSpPr>
        <p:spPr>
          <a:xfrm>
            <a:off x="4959431" y="2284090"/>
            <a:ext cx="272402" cy="25939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正方形/長方形 119"/>
          <p:cNvSpPr/>
          <p:nvPr/>
        </p:nvSpPr>
        <p:spPr>
          <a:xfrm>
            <a:off x="5438087" y="2284090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1" name="正方形/長方形 120"/>
          <p:cNvSpPr/>
          <p:nvPr/>
        </p:nvSpPr>
        <p:spPr>
          <a:xfrm>
            <a:off x="4959431" y="2543483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正方形/長方形 121"/>
          <p:cNvSpPr/>
          <p:nvPr/>
        </p:nvSpPr>
        <p:spPr>
          <a:xfrm>
            <a:off x="4341501" y="3644215"/>
            <a:ext cx="360040" cy="43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F</a:t>
            </a:r>
            <a:endParaRPr lang="zh-CN" altLang="en-US" sz="2400" dirty="0"/>
          </a:p>
        </p:txBody>
      </p:sp>
      <p:sp>
        <p:nvSpPr>
          <p:cNvPr id="123" name="フローチャート : 論理和 122"/>
          <p:cNvSpPr/>
          <p:nvPr/>
        </p:nvSpPr>
        <p:spPr>
          <a:xfrm>
            <a:off x="5011345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フローチャート : 論理和 123"/>
          <p:cNvSpPr/>
          <p:nvPr/>
        </p:nvSpPr>
        <p:spPr>
          <a:xfrm>
            <a:off x="5490284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フローチャート : 論理和 124"/>
          <p:cNvSpPr/>
          <p:nvPr/>
        </p:nvSpPr>
        <p:spPr>
          <a:xfrm>
            <a:off x="5979571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6" name="フローチャート : 論理和 125"/>
          <p:cNvSpPr/>
          <p:nvPr/>
        </p:nvSpPr>
        <p:spPr>
          <a:xfrm>
            <a:off x="7450631" y="361052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7" name="直線矢印コネクタ 126"/>
          <p:cNvCxnSpPr>
            <a:stCxn id="118" idx="2"/>
            <a:endCxn id="123" idx="0"/>
          </p:cNvCxnSpPr>
          <p:nvPr/>
        </p:nvCxnSpPr>
        <p:spPr>
          <a:xfrm flipH="1">
            <a:off x="5094771" y="3322489"/>
            <a:ext cx="86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8" name="正方形/長方形 127"/>
          <p:cNvSpPr/>
          <p:nvPr/>
        </p:nvSpPr>
        <p:spPr>
          <a:xfrm>
            <a:off x="7392367" y="227736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9" name="正方形/長方形 128"/>
          <p:cNvSpPr/>
          <p:nvPr/>
        </p:nvSpPr>
        <p:spPr>
          <a:xfrm>
            <a:off x="5926039" y="227736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0" name="正方形/長方形 129"/>
          <p:cNvSpPr/>
          <p:nvPr/>
        </p:nvSpPr>
        <p:spPr>
          <a:xfrm>
            <a:off x="5437330" y="394740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正方形/長方形 130"/>
          <p:cNvSpPr/>
          <p:nvPr/>
        </p:nvSpPr>
        <p:spPr>
          <a:xfrm>
            <a:off x="7398719" y="39406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2" name="正方形/長方形 131"/>
          <p:cNvSpPr/>
          <p:nvPr/>
        </p:nvSpPr>
        <p:spPr>
          <a:xfrm>
            <a:off x="5932391" y="39406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3" name="正方形/長方形 132"/>
          <p:cNvSpPr/>
          <p:nvPr/>
        </p:nvSpPr>
        <p:spPr>
          <a:xfrm>
            <a:off x="4959431" y="39406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4" name="カギ線コネクタ 133"/>
          <p:cNvCxnSpPr>
            <a:stCxn id="128" idx="3"/>
            <a:endCxn id="122" idx="0"/>
          </p:cNvCxnSpPr>
          <p:nvPr/>
        </p:nvCxnSpPr>
        <p:spPr>
          <a:xfrm flipH="1">
            <a:off x="4521521" y="2796568"/>
            <a:ext cx="3143248" cy="847647"/>
          </a:xfrm>
          <a:prstGeom prst="bentConnector4">
            <a:avLst>
              <a:gd name="adj1" fmla="val -7273"/>
              <a:gd name="adj2" fmla="val 8062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5" name="カギ線コネクタ 134"/>
          <p:cNvCxnSpPr>
            <a:stCxn id="133" idx="3"/>
            <a:endCxn id="124" idx="2"/>
          </p:cNvCxnSpPr>
          <p:nvPr/>
        </p:nvCxnSpPr>
        <p:spPr>
          <a:xfrm flipV="1">
            <a:off x="5231833" y="3693947"/>
            <a:ext cx="258451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カギ線コネクタ 135"/>
          <p:cNvCxnSpPr>
            <a:stCxn id="130" idx="3"/>
            <a:endCxn id="125" idx="2"/>
          </p:cNvCxnSpPr>
          <p:nvPr/>
        </p:nvCxnSpPr>
        <p:spPr>
          <a:xfrm flipV="1">
            <a:off x="5709732" y="3693947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" name="カギ線コネクタ 136"/>
          <p:cNvCxnSpPr>
            <a:endCxn id="126" idx="2"/>
          </p:cNvCxnSpPr>
          <p:nvPr/>
        </p:nvCxnSpPr>
        <p:spPr>
          <a:xfrm flipV="1">
            <a:off x="7188289" y="3693947"/>
            <a:ext cx="262342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カギ線コネクタ 137"/>
          <p:cNvCxnSpPr>
            <a:stCxn id="120" idx="2"/>
            <a:endCxn id="124" idx="0"/>
          </p:cNvCxnSpPr>
          <p:nvPr/>
        </p:nvCxnSpPr>
        <p:spPr>
          <a:xfrm rot="5400000">
            <a:off x="5429983" y="3466216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" name="直線矢印コネクタ 138"/>
          <p:cNvCxnSpPr>
            <a:stCxn id="128" idx="2"/>
            <a:endCxn id="126" idx="0"/>
          </p:cNvCxnSpPr>
          <p:nvPr/>
        </p:nvCxnSpPr>
        <p:spPr>
          <a:xfrm>
            <a:off x="7528568" y="3315767"/>
            <a:ext cx="5489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0" name="直線矢印コネクタ 139"/>
          <p:cNvCxnSpPr>
            <a:stCxn id="129" idx="2"/>
            <a:endCxn id="125" idx="0"/>
          </p:cNvCxnSpPr>
          <p:nvPr/>
        </p:nvCxnSpPr>
        <p:spPr>
          <a:xfrm>
            <a:off x="6062240" y="3315767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カギ線コネクタ 140"/>
          <p:cNvCxnSpPr>
            <a:stCxn id="122" idx="2"/>
            <a:endCxn id="123" idx="2"/>
          </p:cNvCxnSpPr>
          <p:nvPr/>
        </p:nvCxnSpPr>
        <p:spPr>
          <a:xfrm rot="5400000" flipH="1" flipV="1">
            <a:off x="4576080" y="3639388"/>
            <a:ext cx="380706" cy="489824"/>
          </a:xfrm>
          <a:prstGeom prst="bentConnector4">
            <a:avLst>
              <a:gd name="adj1" fmla="val -60046"/>
              <a:gd name="adj2" fmla="val 6837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直線矢印コネクタ 141"/>
          <p:cNvCxnSpPr>
            <a:stCxn id="126" idx="4"/>
            <a:endCxn id="131" idx="0"/>
          </p:cNvCxnSpPr>
          <p:nvPr/>
        </p:nvCxnSpPr>
        <p:spPr>
          <a:xfrm>
            <a:off x="7534057" y="3777373"/>
            <a:ext cx="863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" name="直線矢印コネクタ 142"/>
          <p:cNvCxnSpPr>
            <a:stCxn id="125" idx="4"/>
            <a:endCxn id="132" idx="0"/>
          </p:cNvCxnSpPr>
          <p:nvPr/>
        </p:nvCxnSpPr>
        <p:spPr>
          <a:xfrm>
            <a:off x="6062997" y="3777373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>
            <a:stCxn id="123" idx="4"/>
            <a:endCxn id="133" idx="0"/>
          </p:cNvCxnSpPr>
          <p:nvPr/>
        </p:nvCxnSpPr>
        <p:spPr>
          <a:xfrm>
            <a:off x="5094771" y="3777373"/>
            <a:ext cx="861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" name="直線矢印コネクタ 144"/>
          <p:cNvCxnSpPr>
            <a:stCxn id="124" idx="4"/>
            <a:endCxn id="130" idx="0"/>
          </p:cNvCxnSpPr>
          <p:nvPr/>
        </p:nvCxnSpPr>
        <p:spPr>
          <a:xfrm flipH="1">
            <a:off x="5573531" y="3777373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6" name="テキスト ボックス 145"/>
          <p:cNvSpPr txBox="1"/>
          <p:nvPr/>
        </p:nvSpPr>
        <p:spPr>
          <a:xfrm>
            <a:off x="6403769" y="185537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K0</a:t>
            </a:r>
            <a:endParaRPr lang="zh-CN" altLang="en-US" dirty="0"/>
          </a:p>
        </p:txBody>
      </p:sp>
      <p:sp>
        <p:nvSpPr>
          <p:cNvPr id="148" name="角丸四角形 147"/>
          <p:cNvSpPr/>
          <p:nvPr/>
        </p:nvSpPr>
        <p:spPr>
          <a:xfrm>
            <a:off x="4881849" y="5589736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9" name="テキスト ボックス 148"/>
          <p:cNvSpPr txBox="1"/>
          <p:nvPr/>
        </p:nvSpPr>
        <p:spPr>
          <a:xfrm>
            <a:off x="5531288" y="5117038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… …</a:t>
            </a:r>
            <a:endParaRPr lang="zh-CN" altLang="en-US" dirty="0"/>
          </a:p>
        </p:txBody>
      </p:sp>
      <p:sp>
        <p:nvSpPr>
          <p:cNvPr id="150" name="テキスト ボックス 149"/>
          <p:cNvSpPr txBox="1"/>
          <p:nvPr/>
        </p:nvSpPr>
        <p:spPr>
          <a:xfrm>
            <a:off x="6804569" y="5586927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K12</a:t>
            </a:r>
            <a:endParaRPr lang="zh-CN" altLang="en-US" dirty="0"/>
          </a:p>
        </p:txBody>
      </p:sp>
      <p:sp>
        <p:nvSpPr>
          <p:cNvPr id="151" name="テキスト ボックス 150"/>
          <p:cNvSpPr txBox="1"/>
          <p:nvPr/>
        </p:nvSpPr>
        <p:spPr>
          <a:xfrm>
            <a:off x="5231833" y="1484784"/>
            <a:ext cx="1388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AES-192</a:t>
            </a:r>
            <a:endParaRPr lang="zh-CN" altLang="en-US" sz="2800" dirty="0"/>
          </a:p>
        </p:txBody>
      </p:sp>
      <p:sp>
        <p:nvSpPr>
          <p:cNvPr id="155" name="正方形/長方形 154"/>
          <p:cNvSpPr/>
          <p:nvPr/>
        </p:nvSpPr>
        <p:spPr>
          <a:xfrm>
            <a:off x="6424003" y="2281320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6" name="フローチャート : 論理和 155"/>
          <p:cNvSpPr/>
          <p:nvPr/>
        </p:nvSpPr>
        <p:spPr>
          <a:xfrm>
            <a:off x="6476200" y="360775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7" name="フローチャート : 論理和 156"/>
          <p:cNvSpPr/>
          <p:nvPr/>
        </p:nvSpPr>
        <p:spPr>
          <a:xfrm>
            <a:off x="6965487" y="360775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8" name="正方形/長方形 157"/>
          <p:cNvSpPr/>
          <p:nvPr/>
        </p:nvSpPr>
        <p:spPr>
          <a:xfrm>
            <a:off x="6911955" y="227459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423246" y="394463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0" name="正方形/長方形 159"/>
          <p:cNvSpPr/>
          <p:nvPr/>
        </p:nvSpPr>
        <p:spPr>
          <a:xfrm>
            <a:off x="6918307" y="393791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1" name="カギ線コネクタ 160"/>
          <p:cNvCxnSpPr>
            <a:stCxn id="159" idx="3"/>
            <a:endCxn id="157" idx="2"/>
          </p:cNvCxnSpPr>
          <p:nvPr/>
        </p:nvCxnSpPr>
        <p:spPr>
          <a:xfrm flipV="1">
            <a:off x="6695648" y="3691177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2" name="カギ線コネクタ 161"/>
          <p:cNvCxnSpPr>
            <a:stCxn id="155" idx="2"/>
            <a:endCxn id="156" idx="0"/>
          </p:cNvCxnSpPr>
          <p:nvPr/>
        </p:nvCxnSpPr>
        <p:spPr>
          <a:xfrm rot="5400000">
            <a:off x="6415899" y="3463446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直線矢印コネクタ 162"/>
          <p:cNvCxnSpPr>
            <a:stCxn id="158" idx="2"/>
            <a:endCxn id="157" idx="0"/>
          </p:cNvCxnSpPr>
          <p:nvPr/>
        </p:nvCxnSpPr>
        <p:spPr>
          <a:xfrm>
            <a:off x="7048156" y="3312997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4" name="直線矢印コネクタ 163"/>
          <p:cNvCxnSpPr>
            <a:stCxn id="157" idx="4"/>
            <a:endCxn id="160" idx="0"/>
          </p:cNvCxnSpPr>
          <p:nvPr/>
        </p:nvCxnSpPr>
        <p:spPr>
          <a:xfrm>
            <a:off x="7048913" y="3774603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" name="直線矢印コネクタ 164"/>
          <p:cNvCxnSpPr>
            <a:stCxn id="156" idx="4"/>
            <a:endCxn id="159" idx="0"/>
          </p:cNvCxnSpPr>
          <p:nvPr/>
        </p:nvCxnSpPr>
        <p:spPr>
          <a:xfrm flipH="1">
            <a:off x="6559447" y="3774603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カギ線コネクタ 166"/>
          <p:cNvCxnSpPr>
            <a:stCxn id="132" idx="3"/>
            <a:endCxn id="156" idx="2"/>
          </p:cNvCxnSpPr>
          <p:nvPr/>
        </p:nvCxnSpPr>
        <p:spPr>
          <a:xfrm flipV="1">
            <a:off x="6204793" y="3691177"/>
            <a:ext cx="271407" cy="76870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0" name="テキスト ボックス 169"/>
          <p:cNvSpPr txBox="1"/>
          <p:nvPr/>
        </p:nvSpPr>
        <p:spPr>
          <a:xfrm>
            <a:off x="7586930" y="1823338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</a:t>
            </a:r>
            <a:endParaRPr lang="zh-CN" altLang="en-US" dirty="0"/>
          </a:p>
        </p:txBody>
      </p:sp>
      <p:sp>
        <p:nvSpPr>
          <p:cNvPr id="171" name="テキスト ボックス 170"/>
          <p:cNvSpPr txBox="1"/>
          <p:nvPr/>
        </p:nvSpPr>
        <p:spPr>
          <a:xfrm>
            <a:off x="7750490" y="3842171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K2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974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角丸四角形 94"/>
          <p:cNvSpPr/>
          <p:nvPr/>
        </p:nvSpPr>
        <p:spPr>
          <a:xfrm>
            <a:off x="4883785" y="3850081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7" name="角丸四角形 96"/>
          <p:cNvSpPr/>
          <p:nvPr/>
        </p:nvSpPr>
        <p:spPr>
          <a:xfrm>
            <a:off x="1967812" y="3823304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AES Key Schedule</a:t>
            </a:r>
            <a:endParaRPr lang="zh-CN" altLang="en-US" dirty="0"/>
          </a:p>
        </p:txBody>
      </p:sp>
      <p:sp>
        <p:nvSpPr>
          <p:cNvPr id="7" name="角丸四角形 6"/>
          <p:cNvSpPr/>
          <p:nvPr/>
        </p:nvSpPr>
        <p:spPr>
          <a:xfrm>
            <a:off x="1967812" y="2149565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038700" y="2739280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038700" y="2998674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2038700" y="2219668"/>
            <a:ext cx="272402" cy="25939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517356" y="221966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038700" y="2479061"/>
            <a:ext cx="272402" cy="2593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420770" y="3579793"/>
            <a:ext cx="360040" cy="43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F</a:t>
            </a:r>
            <a:endParaRPr lang="zh-CN" altLang="en-US" sz="2400" dirty="0"/>
          </a:p>
        </p:txBody>
      </p:sp>
      <p:sp>
        <p:nvSpPr>
          <p:cNvPr id="14" name="フローチャート : 論理和 13"/>
          <p:cNvSpPr/>
          <p:nvPr/>
        </p:nvSpPr>
        <p:spPr>
          <a:xfrm>
            <a:off x="2090614" y="3546099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フローチャート : 論理和 14"/>
          <p:cNvSpPr/>
          <p:nvPr/>
        </p:nvSpPr>
        <p:spPr>
          <a:xfrm>
            <a:off x="2569553" y="3546099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フローチャート : 論理和 15"/>
          <p:cNvSpPr/>
          <p:nvPr/>
        </p:nvSpPr>
        <p:spPr>
          <a:xfrm>
            <a:off x="3058840" y="3546099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線矢印コネクタ 17"/>
          <p:cNvCxnSpPr>
            <a:stCxn id="9" idx="2"/>
            <a:endCxn id="14" idx="0"/>
          </p:cNvCxnSpPr>
          <p:nvPr/>
        </p:nvCxnSpPr>
        <p:spPr>
          <a:xfrm flipH="1">
            <a:off x="2174040" y="3258067"/>
            <a:ext cx="86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3005308" y="221294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2516599" y="388298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011660" y="3876264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2038700" y="3876264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5" name="カギ線コネクタ 24"/>
          <p:cNvCxnSpPr>
            <a:stCxn id="63" idx="3"/>
            <a:endCxn id="13" idx="0"/>
          </p:cNvCxnSpPr>
          <p:nvPr/>
        </p:nvCxnSpPr>
        <p:spPr>
          <a:xfrm flipH="1">
            <a:off x="1600790" y="2739280"/>
            <a:ext cx="5060751" cy="840513"/>
          </a:xfrm>
          <a:prstGeom prst="bentConnector4">
            <a:avLst>
              <a:gd name="adj1" fmla="val -4517"/>
              <a:gd name="adj2" fmla="val 8088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カギ線コネクタ 25"/>
          <p:cNvCxnSpPr>
            <a:stCxn id="24" idx="3"/>
            <a:endCxn id="15" idx="2"/>
          </p:cNvCxnSpPr>
          <p:nvPr/>
        </p:nvCxnSpPr>
        <p:spPr>
          <a:xfrm flipV="1">
            <a:off x="2311102" y="3629525"/>
            <a:ext cx="258451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カギ線コネクタ 26"/>
          <p:cNvCxnSpPr>
            <a:stCxn id="21" idx="3"/>
            <a:endCxn id="16" idx="2"/>
          </p:cNvCxnSpPr>
          <p:nvPr/>
        </p:nvCxnSpPr>
        <p:spPr>
          <a:xfrm flipV="1">
            <a:off x="2789001" y="3629525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カギ線コネクタ 28"/>
          <p:cNvCxnSpPr>
            <a:stCxn id="11" idx="2"/>
            <a:endCxn id="15" idx="0"/>
          </p:cNvCxnSpPr>
          <p:nvPr/>
        </p:nvCxnSpPr>
        <p:spPr>
          <a:xfrm rot="5400000">
            <a:off x="2509252" y="3401794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>
            <a:stCxn id="20" idx="2"/>
            <a:endCxn id="16" idx="0"/>
          </p:cNvCxnSpPr>
          <p:nvPr/>
        </p:nvCxnSpPr>
        <p:spPr>
          <a:xfrm>
            <a:off x="3141509" y="3251345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カギ線コネクタ 31"/>
          <p:cNvCxnSpPr>
            <a:stCxn id="13" idx="2"/>
            <a:endCxn id="14" idx="2"/>
          </p:cNvCxnSpPr>
          <p:nvPr/>
        </p:nvCxnSpPr>
        <p:spPr>
          <a:xfrm rot="5400000" flipH="1" flipV="1">
            <a:off x="1655349" y="3574966"/>
            <a:ext cx="380706" cy="489824"/>
          </a:xfrm>
          <a:prstGeom prst="bentConnector4">
            <a:avLst>
              <a:gd name="adj1" fmla="val -60046"/>
              <a:gd name="adj2" fmla="val 68376"/>
            </a:avLst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stCxn id="16" idx="4"/>
            <a:endCxn id="23" idx="0"/>
          </p:cNvCxnSpPr>
          <p:nvPr/>
        </p:nvCxnSpPr>
        <p:spPr>
          <a:xfrm>
            <a:off x="3142266" y="3712951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>
            <a:stCxn id="14" idx="4"/>
            <a:endCxn id="24" idx="0"/>
          </p:cNvCxnSpPr>
          <p:nvPr/>
        </p:nvCxnSpPr>
        <p:spPr>
          <a:xfrm>
            <a:off x="2174040" y="3712951"/>
            <a:ext cx="861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stCxn id="15" idx="4"/>
            <a:endCxn id="21" idx="0"/>
          </p:cNvCxnSpPr>
          <p:nvPr/>
        </p:nvCxnSpPr>
        <p:spPr>
          <a:xfrm flipH="1">
            <a:off x="2652800" y="3712951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角丸四角形 37"/>
          <p:cNvSpPr/>
          <p:nvPr/>
        </p:nvSpPr>
        <p:spPr>
          <a:xfrm>
            <a:off x="1983456" y="5525314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079318" y="5011913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… …</a:t>
            </a:r>
            <a:endParaRPr lang="zh-CN" altLang="en-US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3906176" y="5522505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K13</a:t>
            </a:r>
            <a:endParaRPr lang="zh-CN" altLang="en-US" dirty="0"/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3918092" y="1412776"/>
            <a:ext cx="1388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AES-256</a:t>
            </a:r>
            <a:endParaRPr lang="zh-CN" altLang="en-US" sz="2800" dirty="0"/>
          </a:p>
        </p:txBody>
      </p:sp>
      <p:sp>
        <p:nvSpPr>
          <p:cNvPr id="42" name="正方形/長方形 41"/>
          <p:cNvSpPr/>
          <p:nvPr/>
        </p:nvSpPr>
        <p:spPr>
          <a:xfrm>
            <a:off x="3503272" y="221689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フローチャート : 論理和 42"/>
          <p:cNvSpPr/>
          <p:nvPr/>
        </p:nvSpPr>
        <p:spPr>
          <a:xfrm>
            <a:off x="3555469" y="3543329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正方形/長方形 45"/>
          <p:cNvSpPr/>
          <p:nvPr/>
        </p:nvSpPr>
        <p:spPr>
          <a:xfrm>
            <a:off x="3502515" y="388021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9" name="カギ線コネクタ 48"/>
          <p:cNvCxnSpPr>
            <a:stCxn id="42" idx="2"/>
            <a:endCxn id="43" idx="0"/>
          </p:cNvCxnSpPr>
          <p:nvPr/>
        </p:nvCxnSpPr>
        <p:spPr>
          <a:xfrm rot="5400000">
            <a:off x="3495168" y="3399024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直線矢印コネクタ 51"/>
          <p:cNvCxnSpPr>
            <a:stCxn id="43" idx="4"/>
            <a:endCxn id="46" idx="0"/>
          </p:cNvCxnSpPr>
          <p:nvPr/>
        </p:nvCxnSpPr>
        <p:spPr>
          <a:xfrm flipH="1">
            <a:off x="3638716" y="3710181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カギ線コネクタ 52"/>
          <p:cNvCxnSpPr>
            <a:stCxn id="23" idx="3"/>
            <a:endCxn id="43" idx="2"/>
          </p:cNvCxnSpPr>
          <p:nvPr/>
        </p:nvCxnSpPr>
        <p:spPr>
          <a:xfrm flipV="1">
            <a:off x="3284062" y="3626755"/>
            <a:ext cx="271407" cy="76870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角丸四角形 55"/>
          <p:cNvSpPr/>
          <p:nvPr/>
        </p:nvSpPr>
        <p:spPr>
          <a:xfrm>
            <a:off x="4853679" y="2152747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正方形/長方形 59"/>
          <p:cNvSpPr/>
          <p:nvPr/>
        </p:nvSpPr>
        <p:spPr>
          <a:xfrm>
            <a:off x="5403223" y="2222850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正方形/長方形 61"/>
          <p:cNvSpPr/>
          <p:nvPr/>
        </p:nvSpPr>
        <p:spPr>
          <a:xfrm>
            <a:off x="5891175" y="221612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正方形/長方形 62"/>
          <p:cNvSpPr/>
          <p:nvPr/>
        </p:nvSpPr>
        <p:spPr>
          <a:xfrm>
            <a:off x="6389139" y="2220080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正方形/長方形 67"/>
          <p:cNvSpPr/>
          <p:nvPr/>
        </p:nvSpPr>
        <p:spPr>
          <a:xfrm>
            <a:off x="4052466" y="4180244"/>
            <a:ext cx="608664" cy="43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400" dirty="0" smtClean="0"/>
              <a:t>Sub</a:t>
            </a:r>
          </a:p>
          <a:p>
            <a:pPr algn="ctr"/>
            <a:r>
              <a:rPr lang="en-US" altLang="zh-CN" sz="1400" dirty="0" smtClean="0"/>
              <a:t>Word</a:t>
            </a:r>
            <a:endParaRPr lang="zh-CN" altLang="en-US" sz="1400" dirty="0"/>
          </a:p>
        </p:txBody>
      </p:sp>
      <p:sp>
        <p:nvSpPr>
          <p:cNvPr id="69" name="フローチャート : 論理和 68"/>
          <p:cNvSpPr/>
          <p:nvPr/>
        </p:nvSpPr>
        <p:spPr>
          <a:xfrm>
            <a:off x="4977398" y="356981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フローチャート : 論理和 69"/>
          <p:cNvSpPr/>
          <p:nvPr/>
        </p:nvSpPr>
        <p:spPr>
          <a:xfrm>
            <a:off x="5456337" y="356981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フローチャート : 論理和 70"/>
          <p:cNvSpPr/>
          <p:nvPr/>
        </p:nvSpPr>
        <p:spPr>
          <a:xfrm>
            <a:off x="5945624" y="356981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2" name="直線矢印コネクタ 71"/>
          <p:cNvCxnSpPr>
            <a:endCxn id="69" idx="0"/>
          </p:cNvCxnSpPr>
          <p:nvPr/>
        </p:nvCxnSpPr>
        <p:spPr>
          <a:xfrm flipH="1">
            <a:off x="5060824" y="3281779"/>
            <a:ext cx="861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正方形/長方形 72"/>
          <p:cNvSpPr/>
          <p:nvPr/>
        </p:nvSpPr>
        <p:spPr>
          <a:xfrm>
            <a:off x="5403383" y="390669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正方形/長方形 73"/>
          <p:cNvSpPr/>
          <p:nvPr/>
        </p:nvSpPr>
        <p:spPr>
          <a:xfrm>
            <a:off x="5898444" y="389997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正方形/長方形 74"/>
          <p:cNvSpPr/>
          <p:nvPr/>
        </p:nvSpPr>
        <p:spPr>
          <a:xfrm>
            <a:off x="4925484" y="3899976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6" name="カギ線コネクタ 75"/>
          <p:cNvCxnSpPr>
            <a:stCxn id="75" idx="3"/>
            <a:endCxn id="70" idx="2"/>
          </p:cNvCxnSpPr>
          <p:nvPr/>
        </p:nvCxnSpPr>
        <p:spPr>
          <a:xfrm flipV="1">
            <a:off x="5197886" y="3653237"/>
            <a:ext cx="258451" cy="76593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カギ線コネクタ 76"/>
          <p:cNvCxnSpPr>
            <a:stCxn id="73" idx="3"/>
            <a:endCxn id="71" idx="2"/>
          </p:cNvCxnSpPr>
          <p:nvPr/>
        </p:nvCxnSpPr>
        <p:spPr>
          <a:xfrm flipV="1">
            <a:off x="5675785" y="3653237"/>
            <a:ext cx="269839" cy="772661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カギ線コネクタ 77"/>
          <p:cNvCxnSpPr>
            <a:endCxn id="70" idx="0"/>
          </p:cNvCxnSpPr>
          <p:nvPr/>
        </p:nvCxnSpPr>
        <p:spPr>
          <a:xfrm rot="5400000">
            <a:off x="5396036" y="3425506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線矢印コネクタ 78"/>
          <p:cNvCxnSpPr>
            <a:endCxn id="71" idx="0"/>
          </p:cNvCxnSpPr>
          <p:nvPr/>
        </p:nvCxnSpPr>
        <p:spPr>
          <a:xfrm>
            <a:off x="6028293" y="3275057"/>
            <a:ext cx="757" cy="29475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線矢印コネクタ 79"/>
          <p:cNvCxnSpPr>
            <a:stCxn id="71" idx="4"/>
            <a:endCxn id="74" idx="0"/>
          </p:cNvCxnSpPr>
          <p:nvPr/>
        </p:nvCxnSpPr>
        <p:spPr>
          <a:xfrm>
            <a:off x="6029050" y="3736663"/>
            <a:ext cx="5595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直線矢印コネクタ 80"/>
          <p:cNvCxnSpPr>
            <a:stCxn id="69" idx="4"/>
            <a:endCxn id="75" idx="0"/>
          </p:cNvCxnSpPr>
          <p:nvPr/>
        </p:nvCxnSpPr>
        <p:spPr>
          <a:xfrm>
            <a:off x="5060824" y="3736663"/>
            <a:ext cx="861" cy="16331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直線矢印コネクタ 81"/>
          <p:cNvCxnSpPr>
            <a:stCxn id="70" idx="4"/>
            <a:endCxn id="73" idx="0"/>
          </p:cNvCxnSpPr>
          <p:nvPr/>
        </p:nvCxnSpPr>
        <p:spPr>
          <a:xfrm flipH="1">
            <a:off x="5539584" y="3736663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フローチャート : 論理和 82"/>
          <p:cNvSpPr/>
          <p:nvPr/>
        </p:nvSpPr>
        <p:spPr>
          <a:xfrm>
            <a:off x="6442253" y="3567041"/>
            <a:ext cx="166852" cy="166852"/>
          </a:xfrm>
          <a:prstGeom prst="flowChar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正方形/長方形 83"/>
          <p:cNvSpPr/>
          <p:nvPr/>
        </p:nvSpPr>
        <p:spPr>
          <a:xfrm>
            <a:off x="6389299" y="3903928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5" name="カギ線コネクタ 84"/>
          <p:cNvCxnSpPr>
            <a:endCxn id="83" idx="0"/>
          </p:cNvCxnSpPr>
          <p:nvPr/>
        </p:nvCxnSpPr>
        <p:spPr>
          <a:xfrm rot="5400000">
            <a:off x="6381952" y="3422736"/>
            <a:ext cx="288032" cy="578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直線矢印コネクタ 85"/>
          <p:cNvCxnSpPr>
            <a:stCxn id="83" idx="4"/>
            <a:endCxn id="84" idx="0"/>
          </p:cNvCxnSpPr>
          <p:nvPr/>
        </p:nvCxnSpPr>
        <p:spPr>
          <a:xfrm flipH="1">
            <a:off x="6525500" y="3733893"/>
            <a:ext cx="179" cy="1700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カギ線コネクタ 86"/>
          <p:cNvCxnSpPr>
            <a:stCxn id="74" idx="3"/>
            <a:endCxn id="83" idx="2"/>
          </p:cNvCxnSpPr>
          <p:nvPr/>
        </p:nvCxnSpPr>
        <p:spPr>
          <a:xfrm flipV="1">
            <a:off x="6170846" y="3650467"/>
            <a:ext cx="271407" cy="768709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直線矢印コネクタ 88"/>
          <p:cNvCxnSpPr>
            <a:stCxn id="46" idx="3"/>
            <a:endCxn id="68" idx="1"/>
          </p:cNvCxnSpPr>
          <p:nvPr/>
        </p:nvCxnSpPr>
        <p:spPr>
          <a:xfrm flipV="1">
            <a:off x="3774917" y="4395463"/>
            <a:ext cx="277549" cy="395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カギ線コネクタ 90"/>
          <p:cNvCxnSpPr>
            <a:stCxn id="68" idx="3"/>
            <a:endCxn id="69" idx="2"/>
          </p:cNvCxnSpPr>
          <p:nvPr/>
        </p:nvCxnSpPr>
        <p:spPr>
          <a:xfrm flipV="1">
            <a:off x="4661130" y="3653237"/>
            <a:ext cx="316268" cy="742226"/>
          </a:xfrm>
          <a:prstGeom prst="bentConnector3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正方形/長方形 91"/>
          <p:cNvSpPr/>
          <p:nvPr/>
        </p:nvSpPr>
        <p:spPr>
          <a:xfrm>
            <a:off x="4918662" y="2228823"/>
            <a:ext cx="272402" cy="1038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3860416" y="214044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K0</a:t>
            </a:r>
            <a:endParaRPr lang="zh-CN" altLang="en-US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6721830" y="2140622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</a:t>
            </a:r>
            <a:endParaRPr lang="zh-CN" altLang="en-US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6751936" y="3837956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K3</a:t>
            </a:r>
            <a:endParaRPr lang="zh-CN" altLang="en-US" dirty="0"/>
          </a:p>
        </p:txBody>
      </p:sp>
      <p:sp>
        <p:nvSpPr>
          <p:cNvPr id="98" name="テキスト ボックス 97"/>
          <p:cNvSpPr txBox="1"/>
          <p:nvPr/>
        </p:nvSpPr>
        <p:spPr>
          <a:xfrm>
            <a:off x="3835963" y="381117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K2</a:t>
            </a:r>
            <a:endParaRPr lang="zh-CN" altLang="en-US" dirty="0"/>
          </a:p>
        </p:txBody>
      </p:sp>
      <p:sp>
        <p:nvSpPr>
          <p:cNvPr id="99" name="角丸四角形 98"/>
          <p:cNvSpPr/>
          <p:nvPr/>
        </p:nvSpPr>
        <p:spPr>
          <a:xfrm>
            <a:off x="4918662" y="5525314"/>
            <a:ext cx="1853838" cy="1151632"/>
          </a:xfrm>
          <a:prstGeom prst="roundRect">
            <a:avLst>
              <a:gd name="adj" fmla="val 7893"/>
            </a:avLst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テキスト ボックス 99"/>
          <p:cNvSpPr txBox="1"/>
          <p:nvPr/>
        </p:nvSpPr>
        <p:spPr>
          <a:xfrm>
            <a:off x="6841382" y="5522505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/>
              <a:t>K14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12791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Fault Model in this presentation</a:t>
            </a:r>
            <a:endParaRPr lang="zh-CN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/>
              <a:t>Fault model: </a:t>
            </a:r>
          </a:p>
          <a:p>
            <a:pPr lvl="1"/>
            <a:r>
              <a:rPr lang="en-US" altLang="zh-CN" dirty="0"/>
              <a:t>1-byte random fault model</a:t>
            </a:r>
          </a:p>
          <a:p>
            <a:pPr lvl="1"/>
            <a:r>
              <a:rPr lang="en-US" altLang="zh-CN" dirty="0">
                <a:solidFill>
                  <a:srgbClr val="FF0000"/>
                </a:solidFill>
              </a:rPr>
              <a:t>Random faulty value at a known byte position 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 lvl="1"/>
            <a:r>
              <a:rPr lang="en-US" altLang="zh-CN" dirty="0" smtClean="0"/>
              <a:t>1 S-box calculation has a faulty result</a:t>
            </a:r>
            <a:endParaRPr lang="en-US" altLang="zh-CN" dirty="0"/>
          </a:p>
          <a:p>
            <a:pPr lvl="1"/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Fault injection based on setup-time violation</a:t>
            </a:r>
          </a:p>
          <a:p>
            <a:pPr lvl="1"/>
            <a:r>
              <a:rPr lang="en-US" altLang="zh-CN" dirty="0" smtClean="0"/>
              <a:t>Clock glitch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 smtClean="0"/>
          </a:p>
          <a:p>
            <a:pPr lvl="1"/>
            <a:r>
              <a:rPr lang="en-US" altLang="zh-CN" dirty="0" smtClean="0"/>
              <a:t>Less time for a certain clock cycle (round operation)</a:t>
            </a:r>
          </a:p>
          <a:p>
            <a:endParaRPr lang="en-US" altLang="zh-CN" dirty="0"/>
          </a:p>
        </p:txBody>
      </p:sp>
      <p:grpSp>
        <p:nvGrpSpPr>
          <p:cNvPr id="37" name="図形グループ 36"/>
          <p:cNvGrpSpPr/>
          <p:nvPr/>
        </p:nvGrpSpPr>
        <p:grpSpPr>
          <a:xfrm>
            <a:off x="1403648" y="5035326"/>
            <a:ext cx="3888432" cy="481906"/>
            <a:chOff x="1979712" y="-539272"/>
            <a:chExt cx="8784976" cy="1035496"/>
          </a:xfrm>
        </p:grpSpPr>
        <p:cxnSp>
          <p:nvCxnSpPr>
            <p:cNvPr id="5" name="カギ線コネクタ 4"/>
            <p:cNvCxnSpPr/>
            <p:nvPr/>
          </p:nvCxnSpPr>
          <p:spPr>
            <a:xfrm>
              <a:off x="5868144" y="-490364"/>
              <a:ext cx="1008112" cy="980728"/>
            </a:xfrm>
            <a:prstGeom prst="bentConnector3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カギ線コネクタ 7"/>
            <p:cNvCxnSpPr/>
            <p:nvPr/>
          </p:nvCxnSpPr>
          <p:spPr>
            <a:xfrm>
              <a:off x="6876256" y="-490364"/>
              <a:ext cx="1944216" cy="980728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 flipV="1">
              <a:off x="6876256" y="-490364"/>
              <a:ext cx="0" cy="9807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カギ線コネクタ 26"/>
            <p:cNvCxnSpPr/>
            <p:nvPr/>
          </p:nvCxnSpPr>
          <p:spPr>
            <a:xfrm>
              <a:off x="3923928" y="-490364"/>
              <a:ext cx="1944216" cy="980728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flipV="1">
              <a:off x="5868144" y="-490364"/>
              <a:ext cx="0" cy="98072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flipV="1">
              <a:off x="3923928" y="-517748"/>
              <a:ext cx="0" cy="980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カギ線コネクタ 29"/>
            <p:cNvCxnSpPr/>
            <p:nvPr/>
          </p:nvCxnSpPr>
          <p:spPr>
            <a:xfrm>
              <a:off x="1979712" y="-511888"/>
              <a:ext cx="1944216" cy="980728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線コネクタ 31"/>
            <p:cNvCxnSpPr/>
            <p:nvPr/>
          </p:nvCxnSpPr>
          <p:spPr>
            <a:xfrm flipV="1">
              <a:off x="1979712" y="-539272"/>
              <a:ext cx="0" cy="980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V="1">
              <a:off x="10764688" y="-490364"/>
              <a:ext cx="0" cy="980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カギ線コネクタ 33"/>
            <p:cNvCxnSpPr/>
            <p:nvPr/>
          </p:nvCxnSpPr>
          <p:spPr>
            <a:xfrm>
              <a:off x="8820472" y="-484504"/>
              <a:ext cx="1944216" cy="980728"/>
            </a:xfrm>
            <a:prstGeom prst="bentConnector3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flipV="1">
              <a:off x="8820472" y="-511888"/>
              <a:ext cx="0" cy="98072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1421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4330</TotalTime>
  <Words>1472</Words>
  <Application>Microsoft Macintosh PowerPoint</Application>
  <PresentationFormat>画面に合わせる (4:3)</PresentationFormat>
  <Paragraphs>590</Paragraphs>
  <Slides>23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24" baseType="lpstr">
      <vt:lpstr>Office テーマ</vt:lpstr>
      <vt:lpstr>Differential Fault Analysis on AES Variants</vt:lpstr>
      <vt:lpstr>Contents</vt:lpstr>
      <vt:lpstr>Cryptanalytic Attacks</vt:lpstr>
      <vt:lpstr>Classification of Physical Attacks</vt:lpstr>
      <vt:lpstr>Differential Fault Analysis (DFA) on  AES Encryption</vt:lpstr>
      <vt:lpstr>Advanced Encryption Standard</vt:lpstr>
      <vt:lpstr>AES Key Schedule</vt:lpstr>
      <vt:lpstr>AES Key Schedule</vt:lpstr>
      <vt:lpstr>Fault Model in this presentation</vt:lpstr>
      <vt:lpstr>DFA attacks on AES Variants</vt:lpstr>
      <vt:lpstr>DFA on AES-128</vt:lpstr>
      <vt:lpstr>DFA Attacks on AES-192  (simple attack, 3 faults) </vt:lpstr>
      <vt:lpstr>DFA Attacks on AES-256  (simple attack, 3 faults) </vt:lpstr>
      <vt:lpstr>Maybe 2 faults are enough for AES-192 and AES-256</vt:lpstr>
      <vt:lpstr>DFA Attacks on AES-192 (2 faults) </vt:lpstr>
      <vt:lpstr>Some property for AES-192 key Schedule</vt:lpstr>
      <vt:lpstr>DFA Attacks on AES-192 (2 faults) </vt:lpstr>
      <vt:lpstr>DFA Attacks on AES-256 (2 faults) </vt:lpstr>
      <vt:lpstr>AES S-box Differential Table</vt:lpstr>
      <vt:lpstr>Some property for AES-256 key Schedule</vt:lpstr>
      <vt:lpstr>DFA Attacks on AES-256 (2 faults) </vt:lpstr>
      <vt:lpstr>Conclusion</vt:lpstr>
      <vt:lpstr>Thank you for your attentions!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Progress</dc:title>
  <cp:lastModifiedBy>LI Yang</cp:lastModifiedBy>
  <cp:revision>229</cp:revision>
  <dcterms:modified xsi:type="dcterms:W3CDTF">2012-08-29T03:06:01Z</dcterms:modified>
</cp:coreProperties>
</file>